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20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21.xml" ContentType="application/vnd.openxmlformats-officedocument.presentationml.notesSlide+xml"/>
  <Override PartName="/ppt/embeddings/oleObject25.bin" ContentType="application/vnd.openxmlformats-officedocument.oleObject"/>
  <Override PartName="/ppt/notesSlides/notesSlide22.xml" ContentType="application/vnd.openxmlformats-officedocument.presentationml.notesSlide+xml"/>
  <Override PartName="/ppt/embeddings/oleObject26.bin" ContentType="application/vnd.openxmlformats-officedocument.oleObject"/>
  <Override PartName="/ppt/notesSlides/notesSlide23.xml" ContentType="application/vnd.openxmlformats-officedocument.presentationml.notesSlide+xml"/>
  <Override PartName="/ppt/embeddings/oleObject27.bin" ContentType="application/vnd.openxmlformats-officedocument.oleObject"/>
  <Override PartName="/ppt/notesSlides/notesSlide24.xml" ContentType="application/vnd.openxmlformats-officedocument.presentationml.notesSlide+xml"/>
  <Override PartName="/ppt/embeddings/oleObject28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27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28.xml" ContentType="application/vnd.openxmlformats-officedocument.presentationml.notesSlide+xml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notesSlides/notesSlide29.xml" ContentType="application/vnd.openxmlformats-officedocument.presentationml.notesSlide+xml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30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31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notesSlides/notesSlide32.xml" ContentType="application/vnd.openxmlformats-officedocument.presentationml.notesSlide+xml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notesSlides/notesSlide33.xml" ContentType="application/vnd.openxmlformats-officedocument.presentationml.notesSlide+xml"/>
  <Override PartName="/ppt/embeddings/oleObject60.bin" ContentType="application/vnd.openxmlformats-officedocument.oleObject"/>
  <Override PartName="/ppt/notesSlides/notesSlide34.xml" ContentType="application/vnd.openxmlformats-officedocument.presentationml.notesSlide+xml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notesSlides/notesSlide35.xml" ContentType="application/vnd.openxmlformats-officedocument.presentationml.notesSlide+xml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notesSlides/notesSlide36.xml" ContentType="application/vnd.openxmlformats-officedocument.presentationml.notesSlide+xml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notesSlides/notesSlide37.xml" ContentType="application/vnd.openxmlformats-officedocument.presentationml.notesSlide+xml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notesSlides/notesSlide38.xml" ContentType="application/vnd.openxmlformats-officedocument.presentationml.notesSlide+xml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notesSlides/notesSlide39.xml" ContentType="application/vnd.openxmlformats-officedocument.presentationml.notesSlide+xml"/>
  <Override PartName="/ppt/embeddings/oleObject95.bin" ContentType="application/vnd.openxmlformats-officedocument.oleObject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notesSlides/notesSlide47.xml" ContentType="application/vnd.openxmlformats-officedocument.presentationml.notesSlide+xml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notesSlides/notesSlide50.xml" ContentType="application/vnd.openxmlformats-officedocument.presentationml.notesSlide+xml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notesSlides/notesSlide51.xml" ContentType="application/vnd.openxmlformats-officedocument.presentationml.notesSlide+xml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notesSlides/notesSlide52.xml" ContentType="application/vnd.openxmlformats-officedocument.presentationml.notesSlide+xml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notesSlides/notesSlide53.xml" ContentType="application/vnd.openxmlformats-officedocument.presentationml.notesSlide+xml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notesSlides/notesSlide66.xml" ContentType="application/vnd.openxmlformats-officedocument.presentationml.notesSlide+xml"/>
  <Override PartName="/ppt/embeddings/oleObject146.bin" ContentType="application/vnd.openxmlformats-officedocument.oleObject"/>
  <Override PartName="/ppt/notesSlides/notesSlide67.xml" ContentType="application/vnd.openxmlformats-officedocument.presentationml.notesSlide+xml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notesSlides/notesSlide68.xml" ContentType="application/vnd.openxmlformats-officedocument.presentationml.notesSlide+xml"/>
  <Override PartName="/ppt/embeddings/oleObject150.bin" ContentType="application/vnd.openxmlformats-officedocument.oleObject"/>
  <Override PartName="/ppt/notesSlides/notesSlide69.xml" ContentType="application/vnd.openxmlformats-officedocument.presentationml.notesSlide+xml"/>
  <Override PartName="/ppt/embeddings/oleObject151.bin" ContentType="application/vnd.openxmlformats-officedocument.oleObject"/>
  <Override PartName="/ppt/notesSlides/notesSlide70.xml" ContentType="application/vnd.openxmlformats-officedocument.presentationml.notesSlide+xml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notesSlides/notesSlide71.xml" ContentType="application/vnd.openxmlformats-officedocument.presentationml.notesSlide+xml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notesSlides/notesSlide72.xml" ContentType="application/vnd.openxmlformats-officedocument.presentationml.notesSlide+xml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notesSlides/notesSlide73.xml" ContentType="application/vnd.openxmlformats-officedocument.presentationml.notesSlide+xml"/>
  <Override PartName="/ppt/embeddings/oleObject159.bin" ContentType="application/vnd.openxmlformats-officedocument.oleObject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  <p:sldMasterId id="2147483918" r:id="rId2"/>
    <p:sldMasterId id="2147483934" r:id="rId3"/>
    <p:sldMasterId id="2147483938" r:id="rId4"/>
    <p:sldMasterId id="2147483963" r:id="rId5"/>
    <p:sldMasterId id="2147483975" r:id="rId6"/>
  </p:sldMasterIdLst>
  <p:notesMasterIdLst>
    <p:notesMasterId r:id="rId100"/>
  </p:notesMasterIdLst>
  <p:handoutMasterIdLst>
    <p:handoutMasterId r:id="rId101"/>
  </p:handoutMasterIdLst>
  <p:sldIdLst>
    <p:sldId id="2763" r:id="rId7"/>
    <p:sldId id="2986" r:id="rId8"/>
    <p:sldId id="2994" r:id="rId9"/>
    <p:sldId id="2993" r:id="rId10"/>
    <p:sldId id="2984" r:id="rId11"/>
    <p:sldId id="2982" r:id="rId12"/>
    <p:sldId id="2847" r:id="rId13"/>
    <p:sldId id="2848" r:id="rId14"/>
    <p:sldId id="2849" r:id="rId15"/>
    <p:sldId id="2673" r:id="rId16"/>
    <p:sldId id="2792" r:id="rId17"/>
    <p:sldId id="2850" r:id="rId18"/>
    <p:sldId id="2851" r:id="rId19"/>
    <p:sldId id="2659" r:id="rId20"/>
    <p:sldId id="2992" r:id="rId21"/>
    <p:sldId id="2335" r:id="rId22"/>
    <p:sldId id="2750" r:id="rId23"/>
    <p:sldId id="2844" r:id="rId24"/>
    <p:sldId id="2830" r:id="rId25"/>
    <p:sldId id="2831" r:id="rId26"/>
    <p:sldId id="2832" r:id="rId27"/>
    <p:sldId id="2854" r:id="rId28"/>
    <p:sldId id="2855" r:id="rId29"/>
    <p:sldId id="2856" r:id="rId30"/>
    <p:sldId id="2857" r:id="rId31"/>
    <p:sldId id="2858" r:id="rId32"/>
    <p:sldId id="2859" r:id="rId33"/>
    <p:sldId id="2860" r:id="rId34"/>
    <p:sldId id="2953" r:id="rId35"/>
    <p:sldId id="2862" r:id="rId36"/>
    <p:sldId id="2863" r:id="rId37"/>
    <p:sldId id="2864" r:id="rId38"/>
    <p:sldId id="2871" r:id="rId39"/>
    <p:sldId id="2997" r:id="rId40"/>
    <p:sldId id="2872" r:id="rId41"/>
    <p:sldId id="2873" r:id="rId42"/>
    <p:sldId id="2996" r:id="rId43"/>
    <p:sldId id="2875" r:id="rId44"/>
    <p:sldId id="2876" r:id="rId45"/>
    <p:sldId id="2877" r:id="rId46"/>
    <p:sldId id="2878" r:id="rId47"/>
    <p:sldId id="2879" r:id="rId48"/>
    <p:sldId id="2880" r:id="rId49"/>
    <p:sldId id="2883" r:id="rId50"/>
    <p:sldId id="2884" r:id="rId51"/>
    <p:sldId id="2885" r:id="rId52"/>
    <p:sldId id="2886" r:id="rId53"/>
    <p:sldId id="2905" r:id="rId54"/>
    <p:sldId id="2906" r:id="rId55"/>
    <p:sldId id="2907" r:id="rId56"/>
    <p:sldId id="2956" r:id="rId57"/>
    <p:sldId id="2916" r:id="rId58"/>
    <p:sldId id="2917" r:id="rId59"/>
    <p:sldId id="2918" r:id="rId60"/>
    <p:sldId id="2919" r:id="rId61"/>
    <p:sldId id="2920" r:id="rId62"/>
    <p:sldId id="2921" r:id="rId63"/>
    <p:sldId id="2922" r:id="rId64"/>
    <p:sldId id="2923" r:id="rId65"/>
    <p:sldId id="2924" r:id="rId66"/>
    <p:sldId id="2955" r:id="rId67"/>
    <p:sldId id="2959" r:id="rId68"/>
    <p:sldId id="2961" r:id="rId69"/>
    <p:sldId id="2962" r:id="rId70"/>
    <p:sldId id="2963" r:id="rId71"/>
    <p:sldId id="2965" r:id="rId72"/>
    <p:sldId id="2966" r:id="rId73"/>
    <p:sldId id="2967" r:id="rId74"/>
    <p:sldId id="2968" r:id="rId75"/>
    <p:sldId id="2969" r:id="rId76"/>
    <p:sldId id="2970" r:id="rId77"/>
    <p:sldId id="2971" r:id="rId78"/>
    <p:sldId id="2811" r:id="rId79"/>
    <p:sldId id="2812" r:id="rId80"/>
    <p:sldId id="2821" r:id="rId81"/>
    <p:sldId id="2972" r:id="rId82"/>
    <p:sldId id="2817" r:id="rId83"/>
    <p:sldId id="2818" r:id="rId84"/>
    <p:sldId id="2819" r:id="rId85"/>
    <p:sldId id="2820" r:id="rId86"/>
    <p:sldId id="2813" r:id="rId87"/>
    <p:sldId id="2814" r:id="rId88"/>
    <p:sldId id="2815" r:id="rId89"/>
    <p:sldId id="2816" r:id="rId90"/>
    <p:sldId id="2824" r:id="rId91"/>
    <p:sldId id="2974" r:id="rId92"/>
    <p:sldId id="2975" r:id="rId93"/>
    <p:sldId id="2976" r:id="rId94"/>
    <p:sldId id="2977" r:id="rId95"/>
    <p:sldId id="2988" r:id="rId96"/>
    <p:sldId id="2978" r:id="rId97"/>
    <p:sldId id="2979" r:id="rId98"/>
    <p:sldId id="2990" r:id="rId9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09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19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29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39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494" algn="l" defTabSz="91419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591" algn="l" defTabSz="91419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689" algn="l" defTabSz="91419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6785" algn="l" defTabSz="91419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1FF"/>
    <a:srgbClr val="FFA739"/>
    <a:srgbClr val="2678BC"/>
    <a:srgbClr val="3563BC"/>
    <a:srgbClr val="80D574"/>
    <a:srgbClr val="7F8055"/>
    <a:srgbClr val="64A55A"/>
    <a:srgbClr val="57914F"/>
    <a:srgbClr val="6D9191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5" autoAdjust="0"/>
    <p:restoredTop sz="81073" autoAdjust="0"/>
  </p:normalViewPr>
  <p:slideViewPr>
    <p:cSldViewPr>
      <p:cViewPr varScale="1">
        <p:scale>
          <a:sx n="108" d="100"/>
          <a:sy n="108" d="100"/>
        </p:scale>
        <p:origin x="-18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3" d="100"/>
        <a:sy n="193" d="100"/>
      </p:scale>
      <p:origin x="0" y="67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handoutMaster" Target="handoutMasters/handout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/Relationships>
</file>

<file path=ppt/drawings/_rels/vmlDrawing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wmf"/><Relationship Id="rId5" Type="http://schemas.openxmlformats.org/officeDocument/2006/relationships/image" Target="../media/image12.wmf"/><Relationship Id="rId6" Type="http://schemas.openxmlformats.org/officeDocument/2006/relationships/image" Target="../media/image13.emf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7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image" Target="../media/image88.emf"/><Relationship Id="rId2" Type="http://schemas.openxmlformats.org/officeDocument/2006/relationships/image" Target="../media/image8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image" Target="../media/image88.emf"/><Relationship Id="rId2" Type="http://schemas.openxmlformats.org/officeDocument/2006/relationships/image" Target="../media/image8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1" Type="http://schemas.openxmlformats.org/officeDocument/2006/relationships/image" Target="../media/image88.emf"/><Relationship Id="rId2" Type="http://schemas.openxmlformats.org/officeDocument/2006/relationships/image" Target="../media/image8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1" Type="http://schemas.openxmlformats.org/officeDocument/2006/relationships/image" Target="../media/image88.emf"/><Relationship Id="rId2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image" Target="../media/image100.emf"/><Relationship Id="rId8" Type="http://schemas.openxmlformats.org/officeDocument/2006/relationships/image" Target="../media/image101.emf"/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Relationship Id="rId2" Type="http://schemas.openxmlformats.org/officeDocument/2006/relationships/image" Target="../media/image89.emf"/><Relationship Id="rId3" Type="http://schemas.openxmlformats.org/officeDocument/2006/relationships/image" Target="../media/image9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96.emf"/><Relationship Id="rId7" Type="http://schemas.openxmlformats.org/officeDocument/2006/relationships/image" Target="../media/image97.emf"/><Relationship Id="rId8" Type="http://schemas.openxmlformats.org/officeDocument/2006/relationships/image" Target="../media/image104.emf"/><Relationship Id="rId9" Type="http://schemas.openxmlformats.org/officeDocument/2006/relationships/image" Target="../media/image105.emf"/><Relationship Id="rId1" Type="http://schemas.openxmlformats.org/officeDocument/2006/relationships/image" Target="../media/image83.emf"/><Relationship Id="rId2" Type="http://schemas.openxmlformats.org/officeDocument/2006/relationships/image" Target="../media/image102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96.emf"/><Relationship Id="rId7" Type="http://schemas.openxmlformats.org/officeDocument/2006/relationships/image" Target="../media/image97.emf"/><Relationship Id="rId8" Type="http://schemas.openxmlformats.org/officeDocument/2006/relationships/image" Target="../media/image104.emf"/><Relationship Id="rId9" Type="http://schemas.openxmlformats.org/officeDocument/2006/relationships/image" Target="../media/image105.emf"/><Relationship Id="rId1" Type="http://schemas.openxmlformats.org/officeDocument/2006/relationships/image" Target="../media/image83.emf"/><Relationship Id="rId2" Type="http://schemas.openxmlformats.org/officeDocument/2006/relationships/image" Target="../media/image10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image" Target="../media/image112.emf"/><Relationship Id="rId2" Type="http://schemas.openxmlformats.org/officeDocument/2006/relationships/image" Target="../media/image113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image" Target="../media/image112.emf"/><Relationship Id="rId2" Type="http://schemas.openxmlformats.org/officeDocument/2006/relationships/image" Target="../media/image113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image" Target="../media/image112.emf"/><Relationship Id="rId2" Type="http://schemas.openxmlformats.org/officeDocument/2006/relationships/image" Target="../media/image11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1" Type="http://schemas.openxmlformats.org/officeDocument/2006/relationships/image" Target="../media/image117.emf"/><Relationship Id="rId2" Type="http://schemas.openxmlformats.org/officeDocument/2006/relationships/image" Target="../media/image118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1" Type="http://schemas.openxmlformats.org/officeDocument/2006/relationships/image" Target="../media/image119.emf"/><Relationship Id="rId2" Type="http://schemas.openxmlformats.org/officeDocument/2006/relationships/image" Target="../media/image121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1" Type="http://schemas.openxmlformats.org/officeDocument/2006/relationships/image" Target="../media/image126.emf"/><Relationship Id="rId2" Type="http://schemas.openxmlformats.org/officeDocument/2006/relationships/image" Target="../media/image127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5.emf"/><Relationship Id="rId1" Type="http://schemas.openxmlformats.org/officeDocument/2006/relationships/image" Target="../media/image126.emf"/><Relationship Id="rId2" Type="http://schemas.openxmlformats.org/officeDocument/2006/relationships/image" Target="../media/image1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1" Type="http://schemas.openxmlformats.org/officeDocument/2006/relationships/image" Target="../media/image126.emf"/><Relationship Id="rId2" Type="http://schemas.openxmlformats.org/officeDocument/2006/relationships/image" Target="../media/image127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Relationship Id="rId2" Type="http://schemas.openxmlformats.org/officeDocument/2006/relationships/image" Target="../media/image139.emf"/><Relationship Id="rId3" Type="http://schemas.openxmlformats.org/officeDocument/2006/relationships/image" Target="../media/image14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Relationship Id="rId2" Type="http://schemas.openxmlformats.org/officeDocument/2006/relationships/image" Target="../media/image138.emf"/><Relationship Id="rId3" Type="http://schemas.openxmlformats.org/officeDocument/2006/relationships/image" Target="../media/image13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49.emf"/><Relationship Id="rId5" Type="http://schemas.openxmlformats.org/officeDocument/2006/relationships/image" Target="../media/image150.emf"/><Relationship Id="rId6" Type="http://schemas.openxmlformats.org/officeDocument/2006/relationships/image" Target="../media/image151.emf"/><Relationship Id="rId1" Type="http://schemas.openxmlformats.org/officeDocument/2006/relationships/image" Target="../media/image146.emf"/><Relationship Id="rId2" Type="http://schemas.openxmlformats.org/officeDocument/2006/relationships/image" Target="../media/image14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Relationship Id="rId2" Type="http://schemas.openxmlformats.org/officeDocument/2006/relationships/image" Target="../media/image154.emf"/><Relationship Id="rId3" Type="http://schemas.openxmlformats.org/officeDocument/2006/relationships/image" Target="../media/image15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Relationship Id="rId2" Type="http://schemas.openxmlformats.org/officeDocument/2006/relationships/image" Target="../media/image157.emf"/><Relationship Id="rId3" Type="http://schemas.openxmlformats.org/officeDocument/2006/relationships/image" Target="../media/image15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Relationship Id="rId2" Type="http://schemas.openxmlformats.org/officeDocument/2006/relationships/image" Target="../media/image15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Relationship Id="rId2" Type="http://schemas.openxmlformats.org/officeDocument/2006/relationships/image" Target="../media/image157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Relationship Id="rId2" Type="http://schemas.openxmlformats.org/officeDocument/2006/relationships/image" Target="../media/image1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78.emf"/><Relationship Id="rId3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09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19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29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394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494" algn="l" defTabSz="9141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91" algn="l" defTabSz="9141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89" algn="l" defTabSz="9141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85" algn="l" defTabSz="9141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6FBC03-73FB-48DA-842F-43DF57ED62D4}" type="slidenum">
              <a:rPr lang="en-US">
                <a:solidFill>
                  <a:prstClr val="black"/>
                </a:solidFill>
                <a:latin typeface="Arial" pitchFamily="34" charset="0"/>
              </a:rPr>
              <a:pPr/>
              <a:t>1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>
                <a:latin typeface="Arial" pitchFamily="34" charset="0"/>
              </a:rPr>
              <a:t>Caltech power system research:</a:t>
            </a:r>
          </a:p>
          <a:p>
            <a:pPr eaLnBrk="1" hangingPunct="1"/>
            <a:r>
              <a:rPr lang="en-US" b="1" dirty="0" smtClean="0">
                <a:latin typeface="Arial" pitchFamily="34" charset="0"/>
              </a:rPr>
              <a:t>Network architecture</a:t>
            </a:r>
          </a:p>
          <a:p>
            <a:endParaRPr lang="en-US" dirty="0" smtClean="0">
              <a:latin typeface="Arial" pitchFamily="34" charset="0"/>
            </a:endParaRPr>
          </a:p>
          <a:p>
            <a:r>
              <a:rPr lang="en-US" dirty="0" smtClean="0">
                <a:latin typeface="Arial" pitchFamily="34" charset="0"/>
              </a:rPr>
              <a:t>June 2012: Caltech IST Advisory Board Meeting, Palo Alto (Mathieu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Desbrun</a:t>
            </a:r>
            <a:r>
              <a:rPr lang="en-US" baseline="0" dirty="0" smtClean="0">
                <a:latin typeface="Arial" pitchFamily="34" charset="0"/>
              </a:rPr>
              <a:t>)</a:t>
            </a:r>
            <a:endParaRPr lang="en-US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Oct 2012: </a:t>
            </a:r>
            <a:r>
              <a:rPr lang="en-US" dirty="0" err="1" smtClean="0">
                <a:latin typeface="Arial" pitchFamily="34" charset="0"/>
              </a:rPr>
              <a:t>GridWise</a:t>
            </a:r>
            <a:r>
              <a:rPr lang="en-US" baseline="0" dirty="0" smtClean="0">
                <a:latin typeface="Arial" pitchFamily="34" charset="0"/>
              </a:rPr>
              <a:t> Council Meeting (Paul, </a:t>
            </a:r>
            <a:r>
              <a:rPr lang="en-US" baseline="0" dirty="0" err="1" smtClean="0">
                <a:latin typeface="Arial" pitchFamily="34" charset="0"/>
              </a:rPr>
              <a:t>DeMartini</a:t>
            </a:r>
            <a:r>
              <a:rPr lang="en-US" baseline="0" dirty="0" smtClean="0">
                <a:latin typeface="Arial" pitchFamily="34" charset="0"/>
              </a:rPr>
              <a:t>, Ron Meltzer)</a:t>
            </a:r>
            <a:endParaRPr lang="en-US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Dec 2012: Workshop on smart grid, University of Florida,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Gainsville</a:t>
            </a:r>
            <a:r>
              <a:rPr lang="en-US" baseline="0" dirty="0" smtClean="0">
                <a:latin typeface="Arial" pitchFamily="34" charset="0"/>
              </a:rPr>
              <a:t>, FL (Sean </a:t>
            </a:r>
            <a:r>
              <a:rPr lang="en-US" baseline="0" dirty="0" err="1" smtClean="0">
                <a:latin typeface="Arial" pitchFamily="34" charset="0"/>
              </a:rPr>
              <a:t>Meyn</a:t>
            </a:r>
            <a:r>
              <a:rPr lang="en-US" baseline="0" dirty="0" smtClean="0">
                <a:latin typeface="Arial" pitchFamily="34" charset="0"/>
              </a:rPr>
              <a:t>)</a:t>
            </a:r>
            <a:endParaRPr lang="en-US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Dec 2012: SCE Tech</a:t>
            </a:r>
            <a:r>
              <a:rPr lang="en-US" baseline="0" dirty="0" smtClean="0">
                <a:latin typeface="Arial" pitchFamily="34" charset="0"/>
              </a:rPr>
              <a:t> Advisory Board meeting, Westminster, CA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Dec 2012: </a:t>
            </a:r>
            <a:r>
              <a:rPr lang="en-US" baseline="0" dirty="0" err="1" smtClean="0">
                <a:latin typeface="Arial" pitchFamily="34" charset="0"/>
              </a:rPr>
              <a:t>Resnick</a:t>
            </a:r>
            <a:r>
              <a:rPr lang="en-US" baseline="0" dirty="0" smtClean="0">
                <a:latin typeface="Arial" pitchFamily="34" charset="0"/>
              </a:rPr>
              <a:t> Grid 2020 Seminar Panel, Caltech (Paul, </a:t>
            </a:r>
            <a:r>
              <a:rPr lang="en-US" baseline="0" dirty="0" err="1" smtClean="0">
                <a:latin typeface="Arial" pitchFamily="34" charset="0"/>
              </a:rPr>
              <a:t>DeMartini</a:t>
            </a:r>
            <a:r>
              <a:rPr lang="en-US" baseline="0" dirty="0" smtClean="0">
                <a:latin typeface="Arial" pitchFamily="34" charset="0"/>
              </a:rPr>
              <a:t>)</a:t>
            </a:r>
            <a:endParaRPr lang="en-US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March 2013: </a:t>
            </a:r>
            <a:r>
              <a:rPr lang="en-US" dirty="0" err="1" smtClean="0">
                <a:latin typeface="Arial" pitchFamily="34" charset="0"/>
              </a:rPr>
              <a:t>Resnick</a:t>
            </a:r>
            <a:r>
              <a:rPr lang="en-US" dirty="0" smtClean="0">
                <a:latin typeface="Arial" pitchFamily="34" charset="0"/>
              </a:rPr>
              <a:t> Advisory Council, Caltech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April 2013: BCG, San Francisco, CA</a:t>
            </a:r>
          </a:p>
          <a:p>
            <a:r>
              <a:rPr lang="en-US" dirty="0" smtClean="0">
                <a:latin typeface="Arial" pitchFamily="34" charset="0"/>
              </a:rPr>
              <a:t>May 21, 2013: Honeywell visit,</a:t>
            </a:r>
            <a:r>
              <a:rPr lang="en-US" baseline="0" dirty="0" smtClean="0">
                <a:latin typeface="Arial" pitchFamily="34" charset="0"/>
              </a:rPr>
              <a:t> Caltech </a:t>
            </a:r>
            <a:r>
              <a:rPr lang="en-US" dirty="0" smtClean="0">
                <a:latin typeface="Arial" pitchFamily="34" charset="0"/>
              </a:rPr>
              <a:t>(Rhonda Germany – Vice President, Chief Strategy &amp; Marketing Officer, and team)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June 4, 2013: Electric Power Control Centers (EPCC) Workshop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Dejan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Sobajic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&lt;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dsobajic@gridengineering.com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&gt;)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June 25, 2013: FERC Technical Conference 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Increasing Real-Time and Day-Ahead Market Efficiency through Improved Software (Richard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O’Neill)</a:t>
            </a:r>
            <a:endParaRPr lang="en-US" dirty="0" smtClean="0"/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pPr eaLnBrk="1" hangingPunct="1"/>
            <a:r>
              <a:rPr lang="en-US" b="1" dirty="0" smtClean="0">
                <a:latin typeface="Arial" pitchFamily="34" charset="0"/>
              </a:rPr>
              <a:t>Branch Flow Model: relaxations, </a:t>
            </a:r>
            <a:r>
              <a:rPr lang="en-US" b="1" dirty="0" err="1" smtClean="0">
                <a:latin typeface="Arial" pitchFamily="34" charset="0"/>
              </a:rPr>
              <a:t>convexification</a:t>
            </a:r>
            <a:r>
              <a:rPr lang="en-US" b="1" dirty="0" smtClean="0">
                <a:latin typeface="Arial" pitchFamily="34" charset="0"/>
              </a:rPr>
              <a:t>,</a:t>
            </a:r>
            <a:r>
              <a:rPr lang="en-US" b="1" baseline="0" dirty="0" smtClean="0">
                <a:latin typeface="Arial" pitchFamily="34" charset="0"/>
              </a:rPr>
              <a:t> computation</a:t>
            </a:r>
            <a:endParaRPr lang="en-US" b="1" dirty="0" smtClean="0">
              <a:latin typeface="Arial" pitchFamily="34" charset="0"/>
            </a:endParaRPr>
          </a:p>
          <a:p>
            <a:r>
              <a:rPr lang="en-US" dirty="0" smtClean="0">
                <a:latin typeface="Arial" pitchFamily="34" charset="0"/>
              </a:rPr>
              <a:t>May 24,</a:t>
            </a:r>
            <a:r>
              <a:rPr lang="en-US" baseline="0" dirty="0" smtClean="0">
                <a:latin typeface="Arial" pitchFamily="34" charset="0"/>
              </a:rPr>
              <a:t> 2012: Optimization and Control for Smart Grids, 32</a:t>
            </a:r>
            <a:r>
              <a:rPr lang="en-US" baseline="30000" dirty="0" smtClean="0">
                <a:latin typeface="Arial" pitchFamily="34" charset="0"/>
              </a:rPr>
              <a:t>nd</a:t>
            </a:r>
            <a:r>
              <a:rPr lang="en-US" baseline="0" dirty="0" smtClean="0">
                <a:latin typeface="Arial" pitchFamily="34" charset="0"/>
              </a:rPr>
              <a:t> CNLS Annual Conference, Santa Fe, NM (</a:t>
            </a:r>
            <a:r>
              <a:rPr lang="en-US" baseline="0" dirty="0" err="1" smtClean="0">
                <a:latin typeface="Arial" pitchFamily="34" charset="0"/>
              </a:rPr>
              <a:t>Misha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Chertkov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June 11, 2012: </a:t>
            </a:r>
            <a:r>
              <a:rPr lang="en-US" baseline="0" dirty="0" err="1" smtClean="0">
                <a:latin typeface="Arial" pitchFamily="34" charset="0"/>
              </a:rPr>
              <a:t>Greenmetrics</a:t>
            </a:r>
            <a:r>
              <a:rPr lang="en-US" baseline="0" dirty="0" smtClean="0">
                <a:latin typeface="Arial" pitchFamily="34" charset="0"/>
              </a:rPr>
              <a:t> Workshop, London, UK (Adam </a:t>
            </a:r>
            <a:r>
              <a:rPr lang="en-US" baseline="0" dirty="0" err="1" smtClean="0">
                <a:latin typeface="Arial" pitchFamily="34" charset="0"/>
              </a:rPr>
              <a:t>Wierman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June 26, 2012: FERC Conference, Washington D.C. (Dick O’Neil)</a:t>
            </a:r>
          </a:p>
          <a:p>
            <a:r>
              <a:rPr lang="en-US" baseline="0" dirty="0" smtClean="0">
                <a:latin typeface="Arial" pitchFamily="34" charset="0"/>
              </a:rPr>
              <a:t>July 31, 2012: Energy Day, Chinese University of Hong Kong (</a:t>
            </a:r>
            <a:r>
              <a:rPr lang="en-US" baseline="0" dirty="0" err="1" smtClean="0">
                <a:latin typeface="Arial" pitchFamily="34" charset="0"/>
              </a:rPr>
              <a:t>Minghua</a:t>
            </a:r>
            <a:r>
              <a:rPr lang="en-US" baseline="0" dirty="0" smtClean="0">
                <a:latin typeface="Arial" pitchFamily="34" charset="0"/>
              </a:rPr>
              <a:t> Chen)</a:t>
            </a:r>
          </a:p>
          <a:p>
            <a:r>
              <a:rPr lang="en-US" baseline="0" dirty="0" smtClean="0">
                <a:latin typeface="Arial" pitchFamily="34" charset="0"/>
              </a:rPr>
              <a:t>Aug 2, 2012: HK University of Science &amp; Technology (Vince Lau, Roger)</a:t>
            </a:r>
          </a:p>
          <a:p>
            <a:r>
              <a:rPr lang="en-US" baseline="0" dirty="0" smtClean="0">
                <a:latin typeface="Arial" pitchFamily="34" charset="0"/>
              </a:rPr>
              <a:t>Aug 3, 2012: Hong Kong University,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, HK (Victor Li)</a:t>
            </a:r>
          </a:p>
          <a:p>
            <a:r>
              <a:rPr lang="en-US" baseline="0" dirty="0" smtClean="0">
                <a:latin typeface="Arial" pitchFamily="34" charset="0"/>
              </a:rPr>
              <a:t>Aug 6, 2012: Tsinghua University, Institute of Theoretical Computer Science, Beijing, China (Raymond </a:t>
            </a:r>
            <a:r>
              <a:rPr lang="en-US" baseline="0" dirty="0" err="1" smtClean="0">
                <a:latin typeface="Arial" pitchFamily="34" charset="0"/>
              </a:rPr>
              <a:t>Yeung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Aug 17, 2012: Zhejiang University,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, Hang Zhou, China (</a:t>
            </a:r>
            <a:r>
              <a:rPr lang="en-US" baseline="0" dirty="0" err="1" smtClean="0">
                <a:latin typeface="Arial" pitchFamily="34" charset="0"/>
              </a:rPr>
              <a:t>Jiming</a:t>
            </a:r>
            <a:r>
              <a:rPr lang="en-US" baseline="0" dirty="0" smtClean="0">
                <a:latin typeface="Arial" pitchFamily="34" charset="0"/>
              </a:rPr>
              <a:t> Chen)</a:t>
            </a:r>
          </a:p>
          <a:p>
            <a:r>
              <a:rPr lang="en-US" baseline="0" dirty="0" smtClean="0">
                <a:latin typeface="Arial" pitchFamily="34" charset="0"/>
              </a:rPr>
              <a:t>Aug 20, 2012: Shanghai </a:t>
            </a:r>
            <a:r>
              <a:rPr lang="en-US" baseline="0" dirty="0" err="1" smtClean="0">
                <a:latin typeface="Arial" pitchFamily="34" charset="0"/>
              </a:rPr>
              <a:t>Jiaotong</a:t>
            </a:r>
            <a:r>
              <a:rPr lang="en-US" baseline="0" dirty="0" smtClean="0">
                <a:latin typeface="Arial" pitchFamily="34" charset="0"/>
              </a:rPr>
              <a:t> University,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, Shanghai, China (</a:t>
            </a:r>
            <a:r>
              <a:rPr lang="en-US" baseline="0" dirty="0" err="1" smtClean="0">
                <a:latin typeface="Arial" pitchFamily="34" charset="0"/>
              </a:rPr>
              <a:t>Xinbing</a:t>
            </a:r>
            <a:r>
              <a:rPr lang="en-US" baseline="0" dirty="0" smtClean="0">
                <a:latin typeface="Arial" pitchFamily="34" charset="0"/>
              </a:rPr>
              <a:t> Wang)</a:t>
            </a:r>
          </a:p>
          <a:p>
            <a:r>
              <a:rPr lang="en-US" baseline="0" dirty="0" smtClean="0">
                <a:latin typeface="Arial" pitchFamily="34" charset="0"/>
              </a:rPr>
              <a:t>Sept 5, 2012: U Texas A&amp;M,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 of ECE, Fishbowl Seminar Series (</a:t>
            </a:r>
            <a:r>
              <a:rPr lang="en-US" baseline="0" dirty="0" err="1" smtClean="0">
                <a:latin typeface="Arial" pitchFamily="34" charset="0"/>
              </a:rPr>
              <a:t>Srinivas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Shakkottai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Sept 2012: Swinburne University, Australia (Lachlan Andrew)</a:t>
            </a:r>
          </a:p>
          <a:p>
            <a:r>
              <a:rPr lang="en-US" baseline="0" dirty="0" smtClean="0">
                <a:latin typeface="Arial" pitchFamily="34" charset="0"/>
              </a:rPr>
              <a:t>Nov 15, 2012: Distinguished Speaker, Northeast University, Boston MA (Edmund </a:t>
            </a:r>
            <a:r>
              <a:rPr lang="en-US" baseline="0" dirty="0" err="1" smtClean="0">
                <a:latin typeface="Arial" pitchFamily="34" charset="0"/>
              </a:rPr>
              <a:t>Yeh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endParaRPr lang="en-US" baseline="0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Arial" pitchFamily="34" charset="0"/>
              </a:rPr>
              <a:t>Equivalence of Branch Flow and Bus Injection Models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Oct 5,</a:t>
            </a:r>
            <a:r>
              <a:rPr lang="en-US" baseline="0" dirty="0" smtClean="0">
                <a:latin typeface="Arial" pitchFamily="34" charset="0"/>
              </a:rPr>
              <a:t> 2012: 50</a:t>
            </a:r>
            <a:r>
              <a:rPr lang="en-US" baseline="30000" dirty="0" smtClean="0">
                <a:latin typeface="Arial" pitchFamily="34" charset="0"/>
              </a:rPr>
              <a:t>th</a:t>
            </a:r>
            <a:r>
              <a:rPr lang="en-US" baseline="0" dirty="0" smtClean="0">
                <a:latin typeface="Arial" pitchFamily="34" charset="0"/>
              </a:rPr>
              <a:t> Annual </a:t>
            </a:r>
            <a:r>
              <a:rPr lang="en-US" baseline="0" dirty="0" err="1" smtClean="0">
                <a:latin typeface="Arial" pitchFamily="34" charset="0"/>
              </a:rPr>
              <a:t>Allerton</a:t>
            </a:r>
            <a:r>
              <a:rPr lang="en-US" baseline="0" dirty="0" smtClean="0">
                <a:latin typeface="Arial" pitchFamily="34" charset="0"/>
              </a:rPr>
              <a:t> Conference (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Dominguez-Garcia, Alejandro)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>
                <a:latin typeface="Arial" pitchFamily="34" charset="0"/>
              </a:rPr>
              <a:t>Exact relaxation for radial networks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Nov 6, 2012: IEEE </a:t>
            </a:r>
            <a:r>
              <a:rPr lang="en-US" baseline="0" dirty="0" err="1" smtClean="0">
                <a:latin typeface="Arial" pitchFamily="34" charset="0"/>
              </a:rPr>
              <a:t>SmartGridComm</a:t>
            </a:r>
            <a:r>
              <a:rPr lang="en-US" baseline="0" dirty="0" smtClean="0">
                <a:latin typeface="Arial" pitchFamily="34" charset="0"/>
              </a:rPr>
              <a:t> Conference (Tainan, Taiwan)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r>
              <a:rPr lang="en-US" baseline="0" dirty="0" smtClean="0">
                <a:latin typeface="Arial" pitchFamily="34" charset="0"/>
              </a:rPr>
              <a:t>Jan 25, 2013: SUNY Buffalo,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 (</a:t>
            </a:r>
            <a:r>
              <a:rPr lang="en-US" baseline="0" dirty="0" err="1" smtClean="0">
                <a:latin typeface="Arial" pitchFamily="34" charset="0"/>
              </a:rPr>
              <a:t>Dimitri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Pados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Feb 20, 2013: DIMACS workshop, Rutgers University, NJ (Dan </a:t>
            </a:r>
            <a:r>
              <a:rPr lang="en-US" baseline="0" dirty="0" err="1" smtClean="0">
                <a:latin typeface="Arial" pitchFamily="34" charset="0"/>
              </a:rPr>
              <a:t>Bienstock</a:t>
            </a:r>
            <a:r>
              <a:rPr lang="en-US" baseline="0" dirty="0" smtClean="0">
                <a:latin typeface="Arial" pitchFamily="34" charset="0"/>
              </a:rPr>
              <a:t>, SL)</a:t>
            </a:r>
          </a:p>
          <a:p>
            <a:endParaRPr lang="en-US" baseline="0" dirty="0" smtClean="0">
              <a:latin typeface="Arial" pitchFamily="34" charset="0"/>
            </a:endParaRPr>
          </a:p>
          <a:p>
            <a:r>
              <a:rPr lang="en-US" baseline="0" dirty="0" smtClean="0">
                <a:latin typeface="Arial" pitchFamily="34" charset="0"/>
              </a:rPr>
              <a:t>March 20, 2013: UCLA SMERC Lecture (</a:t>
            </a:r>
            <a:r>
              <a:rPr lang="en-US" baseline="0" dirty="0" err="1" smtClean="0">
                <a:latin typeface="Arial" pitchFamily="34" charset="0"/>
              </a:rPr>
              <a:t>Rajit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Gadh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March 21, 2013: Systems and optimization aspects of smart grid challenges 2013, U Arizona, Tucson </a:t>
            </a:r>
          </a:p>
          <a:p>
            <a:r>
              <a:rPr lang="en-US" baseline="0" dirty="0" smtClean="0">
                <a:latin typeface="Arial" pitchFamily="34" charset="0"/>
              </a:rPr>
              <a:t>March 28, 2013: Michigan, Ann Arbor (Ian </a:t>
            </a:r>
            <a:r>
              <a:rPr lang="en-US" baseline="0" dirty="0" err="1" smtClean="0">
                <a:latin typeface="Arial" pitchFamily="34" charset="0"/>
              </a:rPr>
              <a:t>Hiskens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June 5, 2013: Electric Power Control Center (EPCC) Workshop (</a:t>
            </a:r>
            <a:r>
              <a:rPr lang="en-US" baseline="0" dirty="0" err="1" smtClean="0">
                <a:latin typeface="Arial" pitchFamily="34" charset="0"/>
              </a:rPr>
              <a:t>Dejan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Sobajic</a:t>
            </a:r>
            <a:r>
              <a:rPr lang="en-US" baseline="0" dirty="0" smtClean="0">
                <a:latin typeface="Arial" pitchFamily="34" charset="0"/>
              </a:rPr>
              <a:t>, NYISO)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June 19, 2013: ACC Smart Grid Tutorial (</a:t>
            </a:r>
            <a:r>
              <a:rPr lang="en-US" baseline="0" dirty="0" err="1" smtClean="0">
                <a:latin typeface="Arial" pitchFamily="34" charset="0"/>
              </a:rPr>
              <a:t>Dennice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Gayme</a:t>
            </a:r>
            <a:r>
              <a:rPr lang="en-US" baseline="0" dirty="0" smtClean="0">
                <a:latin typeface="Arial" pitchFamily="34" charset="0"/>
              </a:rPr>
              <a:t>, </a:t>
            </a:r>
            <a:r>
              <a:rPr lang="en-US" baseline="0" dirty="0" err="1" smtClean="0">
                <a:latin typeface="Arial" pitchFamily="34" charset="0"/>
              </a:rPr>
              <a:t>Ufuk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Topcu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July 4, 2013: 2</a:t>
            </a:r>
            <a:r>
              <a:rPr lang="en-US" baseline="30000" dirty="0" smtClean="0">
                <a:latin typeface="Arial" pitchFamily="34" charset="0"/>
              </a:rPr>
              <a:t>nd</a:t>
            </a:r>
            <a:r>
              <a:rPr lang="en-US" baseline="0" dirty="0" smtClean="0">
                <a:latin typeface="Arial" pitchFamily="34" charset="0"/>
              </a:rPr>
              <a:t> International Workshop on Mathematical Issues in Information Sciences, Xi’an, China (Tom </a:t>
            </a:r>
            <a:r>
              <a:rPr lang="en-US" baseline="0" dirty="0" err="1" smtClean="0">
                <a:latin typeface="Arial" pitchFamily="34" charset="0"/>
              </a:rPr>
              <a:t>Luo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August 25-30, 2013: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IREP Symposium-Bulk Power System Dynamics and Control -IX (IREP),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Rethymnon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Greece </a:t>
            </a:r>
            <a:endParaRPr lang="en-US" dirty="0" smtClean="0"/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r>
              <a:rPr lang="en-US" b="1" i="0" u="sng" baseline="0" dirty="0" smtClean="0">
                <a:latin typeface="Arial" pitchFamily="34" charset="0"/>
              </a:rPr>
              <a:t>Smart grid and OPF</a:t>
            </a:r>
          </a:p>
          <a:p>
            <a:r>
              <a:rPr lang="en-US" baseline="0" dirty="0" smtClean="0">
                <a:latin typeface="Arial" pitchFamily="34" charset="0"/>
              </a:rPr>
              <a:t>Sept 26, 2013: Science &amp; Technology Innovators Lecture Series, DTC, U of Minnesota, Minneapolis, MN (</a:t>
            </a:r>
            <a:r>
              <a:rPr lang="en-US" baseline="0" dirty="0" err="1" smtClean="0">
                <a:latin typeface="Arial" pitchFamily="34" charset="0"/>
              </a:rPr>
              <a:t>Giannakis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November 29, 2013: University of Waterloo, </a:t>
            </a:r>
            <a:r>
              <a:rPr lang="en-US" baseline="0" dirty="0" err="1" smtClean="0">
                <a:latin typeface="Arial" pitchFamily="34" charset="0"/>
              </a:rPr>
              <a:t>Canadan</a:t>
            </a:r>
            <a:r>
              <a:rPr lang="en-US" baseline="0" dirty="0" smtClean="0">
                <a:latin typeface="Arial" pitchFamily="34" charset="0"/>
              </a:rPr>
              <a:t> (S. </a:t>
            </a:r>
            <a:r>
              <a:rPr lang="en-US" baseline="0" dirty="0" err="1" smtClean="0">
                <a:latin typeface="Arial" pitchFamily="34" charset="0"/>
              </a:rPr>
              <a:t>Keshav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Feb 12, 2014: University of Washington, Seattle (Daniel </a:t>
            </a:r>
            <a:r>
              <a:rPr lang="en-US" baseline="0" dirty="0" err="1" smtClean="0">
                <a:latin typeface="Arial" pitchFamily="34" charset="0"/>
              </a:rPr>
              <a:t>Kerschen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March 25-28, 2014: Short course, Zhejiang University [with Vincent Lau, HKUST] (</a:t>
            </a:r>
            <a:r>
              <a:rPr lang="en-US" baseline="0" dirty="0" err="1" smtClean="0">
                <a:latin typeface="Arial" pitchFamily="34" charset="0"/>
              </a:rPr>
              <a:t>Jiming</a:t>
            </a:r>
            <a:r>
              <a:rPr lang="en-US" baseline="0" dirty="0" smtClean="0">
                <a:latin typeface="Arial" pitchFamily="34" charset="0"/>
              </a:rPr>
              <a:t> Chen, Prof Zhang)</a:t>
            </a:r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sng" baseline="0" dirty="0" smtClean="0">
                <a:latin typeface="Arial" pitchFamily="34" charset="0"/>
              </a:rPr>
              <a:t>Tutorial: Convex relaxation of OPF</a:t>
            </a:r>
            <a:endParaRPr lang="en-US" baseline="0" dirty="0" smtClean="0">
              <a:latin typeface="Arial" pitchFamily="34" charset="0"/>
            </a:endParaRPr>
          </a:p>
          <a:p>
            <a:r>
              <a:rPr lang="en-US" baseline="0" dirty="0" smtClean="0">
                <a:latin typeface="Arial" pitchFamily="34" charset="0"/>
              </a:rPr>
              <a:t>April 23, 2014: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RTE-IBM workshop on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Semidefinite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Programming for Optimal Power Flow Problems”, Dublin, Ireland (Patrick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Panciatici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RTE)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June 19-23, 2014: Lehigh University, PA (Nader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Motee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August 20, 2014: PSCC invited session, Wroclaw, Poland (Patrick </a:t>
            </a:r>
            <a:r>
              <a:rPr lang="en-US" baseline="0" dirty="0" err="1" smtClean="0">
                <a:latin typeface="Arial" pitchFamily="34" charset="0"/>
              </a:rPr>
              <a:t>Panciatici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Oct 15, 2014: LCCC Workshop on Dynamics and Control in Networks, Lund, Sweden (Anders </a:t>
            </a:r>
            <a:r>
              <a:rPr lang="en-US" baseline="0" dirty="0" err="1" smtClean="0">
                <a:latin typeface="Arial" pitchFamily="34" charset="0"/>
              </a:rPr>
              <a:t>Rantzer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Oct 27, 2014: IEEE Trans on Control of Network Systems Symposium, Boston (</a:t>
            </a:r>
            <a:r>
              <a:rPr lang="en-US" baseline="0" dirty="0" err="1" smtClean="0">
                <a:latin typeface="Arial" pitchFamily="34" charset="0"/>
              </a:rPr>
              <a:t>Yannis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Paschilidis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sng" baseline="0" dirty="0" smtClean="0">
                <a:latin typeface="Arial" pitchFamily="34" charset="0"/>
              </a:rPr>
              <a:t>High-level Smart Grid Research</a:t>
            </a:r>
            <a:endParaRPr lang="en-US" baseline="0" dirty="0" smtClean="0">
              <a:latin typeface="Arial" pitchFamily="34" charset="0"/>
            </a:endParaRPr>
          </a:p>
          <a:p>
            <a:r>
              <a:rPr lang="en-US" baseline="0" dirty="0" smtClean="0">
                <a:latin typeface="Arial" pitchFamily="34" charset="0"/>
              </a:rPr>
              <a:t>Feb 2015: Caltech Lunch Bunch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Mar 16, 2015: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Workshop: Information and Communication Systems and their application to vertical sectors (Fernando Paganini, Daniel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Kofman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March 18, 2015: Cornell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NYCTech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(Dan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Huttenlocher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March 20, 2015: Cornell Ithaca (Lang Tong)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="0" baseline="0" dirty="0" smtClean="0">
              <a:latin typeface="Arial" pitchFamily="34" charset="0"/>
            </a:endParaRPr>
          </a:p>
          <a:p>
            <a:endParaRPr lang="en-US" b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5AF11D-B27E-4D65-991E-3AF5E0DB72D8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spcBef>
                <a:spcPct val="50000"/>
              </a:spcBef>
            </a:pPr>
            <a:fld id="{19EA38E7-AC23-4797-8087-75F540FE514B}" type="slidenum">
              <a:rPr lang="en-US">
                <a:solidFill>
                  <a:srgbClr val="000000"/>
                </a:solidFill>
              </a:rPr>
              <a:pPr>
                <a:spcBef>
                  <a:spcPct val="50000"/>
                </a:spcBef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4684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73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5079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92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57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1466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6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32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0028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993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5" indent="0">
              <a:buNone/>
              <a:defRPr sz="1800"/>
            </a:lvl2pPr>
            <a:lvl3pPr marL="914251" indent="0">
              <a:buNone/>
              <a:defRPr sz="1600"/>
            </a:lvl3pPr>
            <a:lvl4pPr marL="1371376" indent="0">
              <a:buNone/>
              <a:defRPr sz="1400"/>
            </a:lvl4pPr>
            <a:lvl5pPr marL="1828505" indent="0">
              <a:buNone/>
              <a:defRPr sz="1400"/>
            </a:lvl5pPr>
            <a:lvl6pPr marL="2285630" indent="0">
              <a:buNone/>
              <a:defRPr sz="1400"/>
            </a:lvl6pPr>
            <a:lvl7pPr marL="2742755" indent="0">
              <a:buNone/>
              <a:defRPr sz="1400"/>
            </a:lvl7pPr>
            <a:lvl8pPr marL="3199881" indent="0">
              <a:buNone/>
              <a:defRPr sz="1400"/>
            </a:lvl8pPr>
            <a:lvl9pPr marL="365700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590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71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68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061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77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99875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51" indent="0">
              <a:buNone/>
              <a:defRPr sz="2400"/>
            </a:lvl3pPr>
            <a:lvl4pPr marL="1371376" indent="0">
              <a:buNone/>
              <a:defRPr sz="2000"/>
            </a:lvl4pPr>
            <a:lvl5pPr marL="1828505" indent="0">
              <a:buNone/>
              <a:defRPr sz="2000"/>
            </a:lvl5pPr>
            <a:lvl6pPr marL="2285630" indent="0">
              <a:buNone/>
              <a:defRPr sz="2000"/>
            </a:lvl6pPr>
            <a:lvl7pPr marL="2742755" indent="0">
              <a:buNone/>
              <a:defRPr sz="2000"/>
            </a:lvl7pPr>
            <a:lvl8pPr marL="3199881" indent="0">
              <a:buNone/>
              <a:defRPr sz="2000"/>
            </a:lvl8pPr>
            <a:lvl9pPr marL="365700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62801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125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33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 userDrawn="1"/>
        </p:nvSpPr>
        <p:spPr bwMode="auto">
          <a:xfrm>
            <a:off x="2835" y="0"/>
            <a:ext cx="9144000" cy="3429000"/>
          </a:xfrm>
          <a:prstGeom prst="rect">
            <a:avLst/>
          </a:prstGeom>
          <a:gradFill rotWithShape="0">
            <a:gsLst>
              <a:gs pos="0">
                <a:srgbClr val="BFC5C5">
                  <a:alpha val="50000"/>
                </a:srgb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lIns="87454" tIns="43727" rIns="87454" bIns="43727" anchor="ctr"/>
          <a:lstStyle/>
          <a:p>
            <a:pPr algn="ctr" defTabSz="874412"/>
            <a:endParaRPr lang="en-US" sz="2300" dirty="0">
              <a:solidFill>
                <a:prstClr val="black"/>
              </a:solidFill>
              <a:latin typeface="Calibri" pitchFamily="34" charset="0"/>
              <a:ea typeface="ＭＳ Ｐゴシック" pitchFamily="-48" charset="-128"/>
            </a:endParaRPr>
          </a:p>
        </p:txBody>
      </p:sp>
      <p:sp>
        <p:nvSpPr>
          <p:cNvPr id="5123" name="Rectangle 3"/>
          <p:cNvSpPr>
            <a:spLocks noChangeArrowheads="1"/>
          </p:cNvSpPr>
          <p:nvPr userDrawn="1"/>
        </p:nvSpPr>
        <p:spPr bwMode="auto">
          <a:xfrm>
            <a:off x="0" y="3429000"/>
            <a:ext cx="9144000" cy="3429000"/>
          </a:xfrm>
          <a:prstGeom prst="rect">
            <a:avLst/>
          </a:prstGeom>
          <a:solidFill>
            <a:srgbClr val="454B4C"/>
          </a:solidFill>
          <a:ln w="9525">
            <a:noFill/>
            <a:miter lim="800000"/>
            <a:headEnd/>
            <a:tailEnd/>
          </a:ln>
        </p:spPr>
        <p:txBody>
          <a:bodyPr wrap="none" lIns="17392" tIns="8696" rIns="17392" bIns="8696" anchor="ctr"/>
          <a:lstStyle/>
          <a:p>
            <a:pPr eaLnBrk="1" hangingPunct="1"/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1000" y="1524001"/>
            <a:ext cx="8382000" cy="1349375"/>
          </a:xfrm>
        </p:spPr>
        <p:txBody>
          <a:bodyPr anchor="t"/>
          <a:lstStyle>
            <a:lvl1pPr>
              <a:defRPr sz="5700"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770" y="4114932"/>
            <a:ext cx="6400460" cy="1752534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126" name="Rectangle 6"/>
          <p:cNvSpPr>
            <a:spLocks noChangeArrowheads="1"/>
          </p:cNvSpPr>
          <p:nvPr userDrawn="1"/>
        </p:nvSpPr>
        <p:spPr bwMode="auto">
          <a:xfrm>
            <a:off x="-14458" y="3429000"/>
            <a:ext cx="9158458" cy="304932"/>
          </a:xfrm>
          <a:prstGeom prst="rect">
            <a:avLst/>
          </a:prstGeom>
          <a:gradFill rotWithShape="0">
            <a:gsLst>
              <a:gs pos="0">
                <a:schemeClr val="tx1">
                  <a:alpha val="75000"/>
                </a:schemeClr>
              </a:gs>
              <a:gs pos="100000">
                <a:srgbClr val="454B4C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lIns="17392" tIns="8696" rIns="17392" bIns="8696" anchor="ctr"/>
          <a:lstStyle/>
          <a:p>
            <a:pPr eaLnBrk="1" hangingPunct="1"/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0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97" indent="0">
              <a:buNone/>
              <a:defRPr sz="1800"/>
            </a:lvl2pPr>
            <a:lvl3pPr marL="914195" indent="0">
              <a:buNone/>
              <a:defRPr sz="1600"/>
            </a:lvl3pPr>
            <a:lvl4pPr marL="1371292" indent="0">
              <a:buNone/>
              <a:defRPr sz="1400"/>
            </a:lvl4pPr>
            <a:lvl5pPr marL="1828394" indent="0">
              <a:buNone/>
              <a:defRPr sz="1400"/>
            </a:lvl5pPr>
            <a:lvl6pPr marL="2285494" indent="0">
              <a:buNone/>
              <a:defRPr sz="1400"/>
            </a:lvl6pPr>
            <a:lvl7pPr marL="2742591" indent="0">
              <a:buNone/>
              <a:defRPr sz="1400"/>
            </a:lvl7pPr>
            <a:lvl8pPr marL="3199689" indent="0">
              <a:buNone/>
              <a:defRPr sz="1400"/>
            </a:lvl8pPr>
            <a:lvl9pPr marL="365678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21700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0964EA-E596-44EF-A147-DF8669AFF007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201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67"/>
            <a:ext cx="7772513" cy="1361943"/>
          </a:xfrm>
        </p:spPr>
        <p:txBody>
          <a:bodyPr anchor="t"/>
          <a:lstStyle>
            <a:lvl1pPr algn="l">
              <a:defRPr sz="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79"/>
            <a:ext cx="7772513" cy="1500188"/>
          </a:xfrm>
        </p:spPr>
        <p:txBody>
          <a:bodyPr anchor="b"/>
          <a:lstStyle>
            <a:lvl1pPr marL="0" indent="0">
              <a:buNone/>
              <a:defRPr sz="400"/>
            </a:lvl1pPr>
            <a:lvl2pPr marL="86958" indent="0">
              <a:buNone/>
              <a:defRPr sz="300"/>
            </a:lvl2pPr>
            <a:lvl3pPr marL="173916" indent="0">
              <a:buNone/>
              <a:defRPr sz="300"/>
            </a:lvl3pPr>
            <a:lvl4pPr marL="260874" indent="0">
              <a:buNone/>
              <a:defRPr sz="300"/>
            </a:lvl4pPr>
            <a:lvl5pPr marL="347833" indent="0">
              <a:buNone/>
              <a:defRPr sz="300"/>
            </a:lvl5pPr>
            <a:lvl6pPr marL="434791" indent="0">
              <a:buNone/>
              <a:defRPr sz="300"/>
            </a:lvl6pPr>
            <a:lvl7pPr marL="521749" indent="0">
              <a:buNone/>
              <a:defRPr sz="300"/>
            </a:lvl7pPr>
            <a:lvl8pPr marL="608707" indent="0">
              <a:buNone/>
              <a:defRPr sz="300"/>
            </a:lvl8pPr>
            <a:lvl9pPr marL="695666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6E21F-761B-4285-B38E-20FDFF8D12A4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27971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6724" y="990534"/>
            <a:ext cx="3869531" cy="5141846"/>
          </a:xfrm>
        </p:spPr>
        <p:txBody>
          <a:bodyPr/>
          <a:lstStyle>
            <a:lvl1pPr>
              <a:defRPr sz="500"/>
            </a:lvl1pPr>
            <a:lvl2pPr>
              <a:defRPr sz="500"/>
            </a:lvl2pPr>
            <a:lvl3pPr>
              <a:defRPr sz="400"/>
            </a:lvl3pPr>
            <a:lvl4pPr>
              <a:defRPr sz="300"/>
            </a:lvl4pPr>
            <a:lvl5pPr>
              <a:defRPr sz="300"/>
            </a:lvl5pPr>
            <a:lvl6pPr>
              <a:defRPr sz="300"/>
            </a:lvl6pPr>
            <a:lvl7pPr>
              <a:defRPr sz="300"/>
            </a:lvl7pPr>
            <a:lvl8pPr>
              <a:defRPr sz="300"/>
            </a:lvl8pPr>
            <a:lvl9pPr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3470" y="990534"/>
            <a:ext cx="3869531" cy="5141846"/>
          </a:xfrm>
        </p:spPr>
        <p:txBody>
          <a:bodyPr/>
          <a:lstStyle>
            <a:lvl1pPr>
              <a:defRPr sz="500"/>
            </a:lvl1pPr>
            <a:lvl2pPr>
              <a:defRPr sz="500"/>
            </a:lvl2pPr>
            <a:lvl3pPr>
              <a:defRPr sz="400"/>
            </a:lvl3pPr>
            <a:lvl4pPr>
              <a:defRPr sz="300"/>
            </a:lvl4pPr>
            <a:lvl5pPr>
              <a:defRPr sz="300"/>
            </a:lvl5pPr>
            <a:lvl6pPr>
              <a:defRPr sz="300"/>
            </a:lvl6pPr>
            <a:lvl7pPr>
              <a:defRPr sz="300"/>
            </a:lvl7pPr>
            <a:lvl8pPr>
              <a:defRPr sz="300"/>
            </a:lvl8pPr>
            <a:lvl9pPr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F895EF-4A79-41DB-AA0C-F7F422349C5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8157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8" y="274505"/>
            <a:ext cx="822948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57" y="1535245"/>
            <a:ext cx="4040188" cy="639630"/>
          </a:xfrm>
        </p:spPr>
        <p:txBody>
          <a:bodyPr anchor="b"/>
          <a:lstStyle>
            <a:lvl1pPr marL="0" indent="0">
              <a:buNone/>
              <a:defRPr sz="500" b="1"/>
            </a:lvl1pPr>
            <a:lvl2pPr marL="86958" indent="0">
              <a:buNone/>
              <a:defRPr sz="400" b="1"/>
            </a:lvl2pPr>
            <a:lvl3pPr marL="173916" indent="0">
              <a:buNone/>
              <a:defRPr sz="300" b="1"/>
            </a:lvl3pPr>
            <a:lvl4pPr marL="260874" indent="0">
              <a:buNone/>
              <a:defRPr sz="300" b="1"/>
            </a:lvl4pPr>
            <a:lvl5pPr marL="347833" indent="0">
              <a:buNone/>
              <a:defRPr sz="300" b="1"/>
            </a:lvl5pPr>
            <a:lvl6pPr marL="434791" indent="0">
              <a:buNone/>
              <a:defRPr sz="300" b="1"/>
            </a:lvl6pPr>
            <a:lvl7pPr marL="521749" indent="0">
              <a:buNone/>
              <a:defRPr sz="300" b="1"/>
            </a:lvl7pPr>
            <a:lvl8pPr marL="608707" indent="0">
              <a:buNone/>
              <a:defRPr sz="300" b="1"/>
            </a:lvl8pPr>
            <a:lvl9pPr marL="695666" indent="0">
              <a:buNone/>
              <a:defRPr sz="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57" y="2174876"/>
            <a:ext cx="4040188" cy="3951221"/>
          </a:xfrm>
        </p:spPr>
        <p:txBody>
          <a:bodyPr/>
          <a:lstStyle>
            <a:lvl1pPr>
              <a:defRPr sz="500"/>
            </a:lvl1pPr>
            <a:lvl2pPr>
              <a:defRPr sz="400"/>
            </a:lvl2pPr>
            <a:lvl3pPr>
              <a:defRPr sz="300"/>
            </a:lvl3pPr>
            <a:lvl4pPr>
              <a:defRPr sz="300"/>
            </a:lvl4pPr>
            <a:lvl5pPr>
              <a:defRPr sz="300"/>
            </a:lvl5pPr>
            <a:lvl6pPr>
              <a:defRPr sz="300"/>
            </a:lvl6pPr>
            <a:lvl7pPr>
              <a:defRPr sz="300"/>
            </a:lvl7pPr>
            <a:lvl8pPr>
              <a:defRPr sz="300"/>
            </a:lvl8pPr>
            <a:lvl9pPr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39" y="1535245"/>
            <a:ext cx="4041605" cy="639630"/>
          </a:xfrm>
        </p:spPr>
        <p:txBody>
          <a:bodyPr anchor="b"/>
          <a:lstStyle>
            <a:lvl1pPr marL="0" indent="0">
              <a:buNone/>
              <a:defRPr sz="500" b="1"/>
            </a:lvl1pPr>
            <a:lvl2pPr marL="86958" indent="0">
              <a:buNone/>
              <a:defRPr sz="400" b="1"/>
            </a:lvl2pPr>
            <a:lvl3pPr marL="173916" indent="0">
              <a:buNone/>
              <a:defRPr sz="300" b="1"/>
            </a:lvl3pPr>
            <a:lvl4pPr marL="260874" indent="0">
              <a:buNone/>
              <a:defRPr sz="300" b="1"/>
            </a:lvl4pPr>
            <a:lvl5pPr marL="347833" indent="0">
              <a:buNone/>
              <a:defRPr sz="300" b="1"/>
            </a:lvl5pPr>
            <a:lvl6pPr marL="434791" indent="0">
              <a:buNone/>
              <a:defRPr sz="300" b="1"/>
            </a:lvl6pPr>
            <a:lvl7pPr marL="521749" indent="0">
              <a:buNone/>
              <a:defRPr sz="300" b="1"/>
            </a:lvl7pPr>
            <a:lvl8pPr marL="608707" indent="0">
              <a:buNone/>
              <a:defRPr sz="300" b="1"/>
            </a:lvl8pPr>
            <a:lvl9pPr marL="695666" indent="0">
              <a:buNone/>
              <a:defRPr sz="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39" y="2174876"/>
            <a:ext cx="4041605" cy="3951221"/>
          </a:xfrm>
        </p:spPr>
        <p:txBody>
          <a:bodyPr/>
          <a:lstStyle>
            <a:lvl1pPr>
              <a:defRPr sz="500"/>
            </a:lvl1pPr>
            <a:lvl2pPr>
              <a:defRPr sz="400"/>
            </a:lvl2pPr>
            <a:lvl3pPr>
              <a:defRPr sz="300"/>
            </a:lvl3pPr>
            <a:lvl4pPr>
              <a:defRPr sz="300"/>
            </a:lvl4pPr>
            <a:lvl5pPr>
              <a:defRPr sz="300"/>
            </a:lvl5pPr>
            <a:lvl6pPr>
              <a:defRPr sz="300"/>
            </a:lvl6pPr>
            <a:lvl7pPr>
              <a:defRPr sz="300"/>
            </a:lvl7pPr>
            <a:lvl8pPr>
              <a:defRPr sz="300"/>
            </a:lvl8pPr>
            <a:lvl9pPr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510EE-DCFC-4A63-B7FC-CC2C094D6CCC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8525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60B80-A275-48A0-A2A6-9904E068EDD1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98646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217DA5-AE6F-4D13-9FFD-28E2FE5A8F60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302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58" y="273182"/>
            <a:ext cx="3008313" cy="1161852"/>
          </a:xfrm>
        </p:spPr>
        <p:txBody>
          <a:bodyPr/>
          <a:lstStyle>
            <a:lvl1pPr algn="l">
              <a:defRPr sz="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993" y="273182"/>
            <a:ext cx="5111750" cy="5852914"/>
          </a:xfrm>
        </p:spPr>
        <p:txBody>
          <a:bodyPr/>
          <a:lstStyle>
            <a:lvl1pPr>
              <a:defRPr sz="600"/>
            </a:lvl1pPr>
            <a:lvl2pPr>
              <a:defRPr sz="500"/>
            </a:lvl2pPr>
            <a:lvl3pPr>
              <a:defRPr sz="500"/>
            </a:lvl3pPr>
            <a:lvl4pPr>
              <a:defRPr sz="400"/>
            </a:lvl4pPr>
            <a:lvl5pPr>
              <a:defRPr sz="400"/>
            </a:lvl5pPr>
            <a:lvl6pPr>
              <a:defRPr sz="400"/>
            </a:lvl6pPr>
            <a:lvl7pPr>
              <a:defRPr sz="400"/>
            </a:lvl7pPr>
            <a:lvl8pPr>
              <a:defRPr sz="400"/>
            </a:lvl8pPr>
            <a:lvl9pPr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58" y="1435035"/>
            <a:ext cx="3008313" cy="4691063"/>
          </a:xfrm>
        </p:spPr>
        <p:txBody>
          <a:bodyPr/>
          <a:lstStyle>
            <a:lvl1pPr marL="0" indent="0">
              <a:buNone/>
              <a:defRPr sz="300"/>
            </a:lvl1pPr>
            <a:lvl2pPr marL="86958" indent="0">
              <a:buNone/>
              <a:defRPr sz="200"/>
            </a:lvl2pPr>
            <a:lvl3pPr marL="173916" indent="0">
              <a:buNone/>
              <a:defRPr sz="200"/>
            </a:lvl3pPr>
            <a:lvl4pPr marL="260874" indent="0">
              <a:buNone/>
              <a:defRPr sz="200"/>
            </a:lvl4pPr>
            <a:lvl5pPr marL="347833" indent="0">
              <a:buNone/>
              <a:defRPr sz="200"/>
            </a:lvl5pPr>
            <a:lvl6pPr marL="434791" indent="0">
              <a:buNone/>
              <a:defRPr sz="200"/>
            </a:lvl6pPr>
            <a:lvl7pPr marL="521749" indent="0">
              <a:buNone/>
              <a:defRPr sz="200"/>
            </a:lvl7pPr>
            <a:lvl8pPr marL="608707" indent="0">
              <a:buNone/>
              <a:defRPr sz="200"/>
            </a:lvl8pPr>
            <a:lvl9pPr marL="695666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549215-F531-4069-9CC8-73008584BEF5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7556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75" y="4800534"/>
            <a:ext cx="5486513" cy="566870"/>
          </a:xfrm>
        </p:spPr>
        <p:txBody>
          <a:bodyPr/>
          <a:lstStyle>
            <a:lvl1pPr algn="l">
              <a:defRPr sz="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75" y="612843"/>
            <a:ext cx="5486513" cy="4114601"/>
          </a:xfrm>
        </p:spPr>
        <p:txBody>
          <a:bodyPr/>
          <a:lstStyle>
            <a:lvl1pPr marL="0" indent="0">
              <a:buNone/>
              <a:defRPr sz="600"/>
            </a:lvl1pPr>
            <a:lvl2pPr marL="86958" indent="0">
              <a:buNone/>
              <a:defRPr sz="500"/>
            </a:lvl2pPr>
            <a:lvl3pPr marL="173916" indent="0">
              <a:buNone/>
              <a:defRPr sz="500"/>
            </a:lvl3pPr>
            <a:lvl4pPr marL="260874" indent="0">
              <a:buNone/>
              <a:defRPr sz="400"/>
            </a:lvl4pPr>
            <a:lvl5pPr marL="347833" indent="0">
              <a:buNone/>
              <a:defRPr sz="400"/>
            </a:lvl5pPr>
            <a:lvl6pPr marL="434791" indent="0">
              <a:buNone/>
              <a:defRPr sz="400"/>
            </a:lvl6pPr>
            <a:lvl7pPr marL="521749" indent="0">
              <a:buNone/>
              <a:defRPr sz="400"/>
            </a:lvl7pPr>
            <a:lvl8pPr marL="608707" indent="0">
              <a:buNone/>
              <a:defRPr sz="400"/>
            </a:lvl8pPr>
            <a:lvl9pPr marL="695666" indent="0">
              <a:buNone/>
              <a:defRPr sz="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75" y="5367404"/>
            <a:ext cx="5486513" cy="804664"/>
          </a:xfrm>
        </p:spPr>
        <p:txBody>
          <a:bodyPr/>
          <a:lstStyle>
            <a:lvl1pPr marL="0" indent="0">
              <a:buNone/>
              <a:defRPr sz="300"/>
            </a:lvl1pPr>
            <a:lvl2pPr marL="86958" indent="0">
              <a:buNone/>
              <a:defRPr sz="200"/>
            </a:lvl2pPr>
            <a:lvl3pPr marL="173916" indent="0">
              <a:buNone/>
              <a:defRPr sz="200"/>
            </a:lvl3pPr>
            <a:lvl4pPr marL="260874" indent="0">
              <a:buNone/>
              <a:defRPr sz="200"/>
            </a:lvl4pPr>
            <a:lvl5pPr marL="347833" indent="0">
              <a:buNone/>
              <a:defRPr sz="200"/>
            </a:lvl5pPr>
            <a:lvl6pPr marL="434791" indent="0">
              <a:buNone/>
              <a:defRPr sz="200"/>
            </a:lvl6pPr>
            <a:lvl7pPr marL="521749" indent="0">
              <a:buNone/>
              <a:defRPr sz="200"/>
            </a:lvl7pPr>
            <a:lvl8pPr marL="608707" indent="0">
              <a:buNone/>
              <a:defRPr sz="200"/>
            </a:lvl8pPr>
            <a:lvl9pPr marL="695666" indent="0">
              <a:buNone/>
              <a:defRPr sz="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B04309-A9A7-4809-A03A-3A303EE59C4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1660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E80A5C-F6A1-4C58-A3AB-30A75F3F3916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263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2028" y="200092"/>
            <a:ext cx="1980973" cy="593228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540" y="200092"/>
            <a:ext cx="5916272" cy="59322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B62DF-239F-4AA3-B7B1-85E0DE5C7AFA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891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025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1639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143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7" indent="0">
              <a:buNone/>
              <a:defRPr sz="2000" b="1"/>
            </a:lvl2pPr>
            <a:lvl3pPr marL="914195" indent="0">
              <a:buNone/>
              <a:defRPr sz="1800" b="1"/>
            </a:lvl3pPr>
            <a:lvl4pPr marL="1371292" indent="0">
              <a:buNone/>
              <a:defRPr sz="1600" b="1"/>
            </a:lvl4pPr>
            <a:lvl5pPr marL="1828394" indent="0">
              <a:buNone/>
              <a:defRPr sz="1600" b="1"/>
            </a:lvl5pPr>
            <a:lvl6pPr marL="2285494" indent="0">
              <a:buNone/>
              <a:defRPr sz="1600" b="1"/>
            </a:lvl6pPr>
            <a:lvl7pPr marL="2742591" indent="0">
              <a:buNone/>
              <a:defRPr sz="1600" b="1"/>
            </a:lvl7pPr>
            <a:lvl8pPr marL="3199689" indent="0">
              <a:buNone/>
              <a:defRPr sz="1600" b="1"/>
            </a:lvl8pPr>
            <a:lvl9pPr marL="365678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4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7" indent="0">
              <a:buNone/>
              <a:defRPr sz="2000" b="1"/>
            </a:lvl2pPr>
            <a:lvl3pPr marL="914195" indent="0">
              <a:buNone/>
              <a:defRPr sz="1800" b="1"/>
            </a:lvl3pPr>
            <a:lvl4pPr marL="1371292" indent="0">
              <a:buNone/>
              <a:defRPr sz="1600" b="1"/>
            </a:lvl4pPr>
            <a:lvl5pPr marL="1828394" indent="0">
              <a:buNone/>
              <a:defRPr sz="1600" b="1"/>
            </a:lvl5pPr>
            <a:lvl6pPr marL="2285494" indent="0">
              <a:buNone/>
              <a:defRPr sz="1600" b="1"/>
            </a:lvl6pPr>
            <a:lvl7pPr marL="2742591" indent="0">
              <a:buNone/>
              <a:defRPr sz="1600" b="1"/>
            </a:lvl7pPr>
            <a:lvl8pPr marL="3199689" indent="0">
              <a:buNone/>
              <a:defRPr sz="1600" b="1"/>
            </a:lvl8pPr>
            <a:lvl9pPr marL="365678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4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4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8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97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08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97" indent="0">
              <a:buNone/>
              <a:defRPr sz="1200"/>
            </a:lvl2pPr>
            <a:lvl3pPr marL="914195" indent="0">
              <a:buNone/>
              <a:defRPr sz="1000"/>
            </a:lvl3pPr>
            <a:lvl4pPr marL="1371292" indent="0">
              <a:buNone/>
              <a:defRPr sz="900"/>
            </a:lvl4pPr>
            <a:lvl5pPr marL="1828394" indent="0">
              <a:buNone/>
              <a:defRPr sz="900"/>
            </a:lvl5pPr>
            <a:lvl6pPr marL="2285494" indent="0">
              <a:buNone/>
              <a:defRPr sz="900"/>
            </a:lvl6pPr>
            <a:lvl7pPr marL="2742591" indent="0">
              <a:buNone/>
              <a:defRPr sz="900"/>
            </a:lvl7pPr>
            <a:lvl8pPr marL="3199689" indent="0">
              <a:buNone/>
              <a:defRPr sz="900"/>
            </a:lvl8pPr>
            <a:lvl9pPr marL="365678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255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97" indent="0">
              <a:buNone/>
              <a:defRPr sz="2800"/>
            </a:lvl2pPr>
            <a:lvl3pPr marL="914195" indent="0">
              <a:buNone/>
              <a:defRPr sz="2400"/>
            </a:lvl3pPr>
            <a:lvl4pPr marL="1371292" indent="0">
              <a:buNone/>
              <a:defRPr sz="2000"/>
            </a:lvl4pPr>
            <a:lvl5pPr marL="1828394" indent="0">
              <a:buNone/>
              <a:defRPr sz="2000"/>
            </a:lvl5pPr>
            <a:lvl6pPr marL="2285494" indent="0">
              <a:buNone/>
              <a:defRPr sz="2000"/>
            </a:lvl6pPr>
            <a:lvl7pPr marL="2742591" indent="0">
              <a:buNone/>
              <a:defRPr sz="2000"/>
            </a:lvl7pPr>
            <a:lvl8pPr marL="3199689" indent="0">
              <a:buNone/>
              <a:defRPr sz="2000"/>
            </a:lvl8pPr>
            <a:lvl9pPr marL="365678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97" indent="0">
              <a:buNone/>
              <a:defRPr sz="1200"/>
            </a:lvl2pPr>
            <a:lvl3pPr marL="914195" indent="0">
              <a:buNone/>
              <a:defRPr sz="1000"/>
            </a:lvl3pPr>
            <a:lvl4pPr marL="1371292" indent="0">
              <a:buNone/>
              <a:defRPr sz="900"/>
            </a:lvl4pPr>
            <a:lvl5pPr marL="1828394" indent="0">
              <a:buNone/>
              <a:defRPr sz="900"/>
            </a:lvl5pPr>
            <a:lvl6pPr marL="2285494" indent="0">
              <a:buNone/>
              <a:defRPr sz="900"/>
            </a:lvl6pPr>
            <a:lvl7pPr marL="2742591" indent="0">
              <a:buNone/>
              <a:defRPr sz="900"/>
            </a:lvl7pPr>
            <a:lvl8pPr marL="3199689" indent="0">
              <a:buNone/>
              <a:defRPr sz="900"/>
            </a:lvl8pPr>
            <a:lvl9pPr marL="365678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197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theme" Target="../theme/theme6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09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19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292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394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796" indent="-46979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845" indent="-4364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633" indent="-3952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489" indent="-38726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447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548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644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742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1839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7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5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2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94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94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91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9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85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17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09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19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292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394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796" indent="-46979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845" indent="-4364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633" indent="-3952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489" indent="-38726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447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548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644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742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1839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7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5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2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94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94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91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9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85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6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09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19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292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394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796" indent="-46979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845" indent="-4364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633" indent="-3952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489" indent="-38726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447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548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644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742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1839" indent="-39837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7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5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2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94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94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91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9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85" algn="l" defTabSz="9141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7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2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5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76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0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24" indent="-4698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01" indent="-43649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11" indent="-3952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589" indent="-38728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573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0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24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95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075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6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6723" y="990534"/>
            <a:ext cx="7766277" cy="514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54" tIns="43727" rIns="87454" bIns="437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230" y="6324534"/>
            <a:ext cx="1905000" cy="45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54" tIns="43727" rIns="87454" bIns="43727" numCol="1" anchor="b" anchorCtr="0" compatLnSpc="1">
            <a:prstTxWarp prst="textNoShape">
              <a:avLst/>
            </a:prstTxWarp>
          </a:bodyPr>
          <a:lstStyle>
            <a:lvl1pPr defTabSz="874412">
              <a:defRPr sz="1300">
                <a:latin typeface="+mn-lt"/>
              </a:defRPr>
            </a:lvl1pPr>
          </a:lstStyle>
          <a:p>
            <a:pPr eaLnBrk="1" hangingPunct="1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460" y="6324534"/>
            <a:ext cx="2895770" cy="45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54" tIns="43727" rIns="87454" bIns="43727" numCol="1" anchor="b" anchorCtr="0" compatLnSpc="1">
            <a:prstTxWarp prst="textNoShape">
              <a:avLst/>
            </a:prstTxWarp>
          </a:bodyPr>
          <a:lstStyle>
            <a:lvl1pPr algn="ctr" defTabSz="874412">
              <a:defRPr sz="1300">
                <a:latin typeface="+mn-lt"/>
              </a:defRPr>
            </a:lvl1pPr>
          </a:lstStyle>
          <a:p>
            <a:pPr eaLnBrk="1" hangingPunct="1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324534"/>
            <a:ext cx="1905000" cy="45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54" tIns="43727" rIns="87454" bIns="43727" numCol="1" anchor="b" anchorCtr="0" compatLnSpc="1">
            <a:prstTxWarp prst="textNoShape">
              <a:avLst/>
            </a:prstTxWarp>
          </a:bodyPr>
          <a:lstStyle>
            <a:lvl1pPr algn="r" defTabSz="874412">
              <a:defRPr sz="1300">
                <a:latin typeface="+mn-lt"/>
              </a:defRPr>
            </a:lvl1pPr>
          </a:lstStyle>
          <a:p>
            <a:pPr eaLnBrk="1" hangingPunct="1"/>
            <a:fld id="{9D35A028-3255-4FD3-A68C-26E664BDA2DB}" type="slidenum">
              <a:rPr lang="en-US">
                <a:solidFill>
                  <a:prstClr val="black"/>
                </a:solidFill>
                <a:latin typeface="Calibri"/>
              </a:rPr>
              <a:pPr eaLnBrk="1" hangingPunct="1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02" name="Rectangle 6"/>
          <p:cNvSpPr>
            <a:spLocks noChangeArrowheads="1"/>
          </p:cNvSpPr>
          <p:nvPr userDrawn="1"/>
        </p:nvSpPr>
        <p:spPr bwMode="auto">
          <a:xfrm>
            <a:off x="1" y="984250"/>
            <a:ext cx="9141165" cy="89958"/>
          </a:xfrm>
          <a:prstGeom prst="rect">
            <a:avLst/>
          </a:prstGeom>
          <a:solidFill>
            <a:srgbClr val="3399FF"/>
          </a:solidFill>
          <a:ln w="9525">
            <a:noFill/>
            <a:miter lim="800000"/>
            <a:headEnd/>
            <a:tailEnd/>
          </a:ln>
        </p:spPr>
        <p:txBody>
          <a:bodyPr wrap="none" lIns="17392" tIns="8696" rIns="17392" bIns="8696" anchor="ctr"/>
          <a:lstStyle/>
          <a:p>
            <a:pPr eaLnBrk="1" hangingPunct="1"/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103" name="Rectangle 7"/>
          <p:cNvSpPr>
            <a:spLocks noChangeArrowheads="1"/>
          </p:cNvSpPr>
          <p:nvPr userDrawn="1"/>
        </p:nvSpPr>
        <p:spPr bwMode="auto">
          <a:xfrm>
            <a:off x="0" y="1"/>
            <a:ext cx="9144000" cy="1031875"/>
          </a:xfrm>
          <a:prstGeom prst="rect">
            <a:avLst/>
          </a:prstGeom>
          <a:solidFill>
            <a:srgbClr val="292929"/>
          </a:solidFill>
          <a:ln w="9525">
            <a:noFill/>
            <a:miter lim="800000"/>
            <a:headEnd/>
            <a:tailEnd/>
          </a:ln>
        </p:spPr>
        <p:txBody>
          <a:bodyPr wrap="none" lIns="17392" tIns="8696" rIns="17392" bIns="8696" anchor="ctr"/>
          <a:lstStyle/>
          <a:p>
            <a:pPr eaLnBrk="1" hangingPunct="1"/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838540" y="200091"/>
            <a:ext cx="74669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54" tIns="43727" rIns="87454" bIns="4372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rsrg@caltech</a:t>
            </a:r>
          </a:p>
        </p:txBody>
      </p:sp>
    </p:spTree>
    <p:extLst>
      <p:ext uri="{BB962C8B-B14F-4D97-AF65-F5344CB8AC3E}">
        <p14:creationId xmlns:p14="http://schemas.microsoft.com/office/powerpoint/2010/main" val="218580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874412" rtl="0" fontAlgn="base">
        <a:spcBef>
          <a:spcPct val="0"/>
        </a:spcBef>
        <a:spcAft>
          <a:spcPct val="0"/>
        </a:spcAft>
        <a:defRPr sz="4200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874412" rtl="0" fontAlgn="base">
        <a:spcBef>
          <a:spcPct val="0"/>
        </a:spcBef>
        <a:spcAft>
          <a:spcPct val="0"/>
        </a:spcAft>
        <a:defRPr sz="4200" b="1">
          <a:solidFill>
            <a:schemeClr val="bg1"/>
          </a:solidFill>
          <a:latin typeface="Trebuchet MS" pitchFamily="34" charset="0"/>
        </a:defRPr>
      </a:lvl2pPr>
      <a:lvl3pPr algn="ctr" defTabSz="874412" rtl="0" fontAlgn="base">
        <a:spcBef>
          <a:spcPct val="0"/>
        </a:spcBef>
        <a:spcAft>
          <a:spcPct val="0"/>
        </a:spcAft>
        <a:defRPr sz="4200" b="1">
          <a:solidFill>
            <a:schemeClr val="bg1"/>
          </a:solidFill>
          <a:latin typeface="Trebuchet MS" pitchFamily="34" charset="0"/>
        </a:defRPr>
      </a:lvl3pPr>
      <a:lvl4pPr algn="ctr" defTabSz="874412" rtl="0" fontAlgn="base">
        <a:spcBef>
          <a:spcPct val="0"/>
        </a:spcBef>
        <a:spcAft>
          <a:spcPct val="0"/>
        </a:spcAft>
        <a:defRPr sz="4200" b="1">
          <a:solidFill>
            <a:schemeClr val="bg1"/>
          </a:solidFill>
          <a:latin typeface="Trebuchet MS" pitchFamily="34" charset="0"/>
        </a:defRPr>
      </a:lvl4pPr>
      <a:lvl5pPr algn="ctr" defTabSz="874412" rtl="0" fontAlgn="base">
        <a:spcBef>
          <a:spcPct val="0"/>
        </a:spcBef>
        <a:spcAft>
          <a:spcPct val="0"/>
        </a:spcAft>
        <a:defRPr sz="4200" b="1">
          <a:solidFill>
            <a:schemeClr val="bg1"/>
          </a:solidFill>
          <a:latin typeface="Trebuchet MS" pitchFamily="34" charset="0"/>
        </a:defRPr>
      </a:lvl5pPr>
      <a:lvl6pPr marL="86958" algn="ctr" defTabSz="874412" rtl="0" fontAlgn="base">
        <a:spcBef>
          <a:spcPct val="0"/>
        </a:spcBef>
        <a:spcAft>
          <a:spcPct val="0"/>
        </a:spcAft>
        <a:defRPr sz="4200" b="1">
          <a:solidFill>
            <a:schemeClr val="bg1"/>
          </a:solidFill>
          <a:latin typeface="Trebuchet MS" pitchFamily="34" charset="0"/>
        </a:defRPr>
      </a:lvl6pPr>
      <a:lvl7pPr marL="173916" algn="ctr" defTabSz="874412" rtl="0" fontAlgn="base">
        <a:spcBef>
          <a:spcPct val="0"/>
        </a:spcBef>
        <a:spcAft>
          <a:spcPct val="0"/>
        </a:spcAft>
        <a:defRPr sz="4200" b="1">
          <a:solidFill>
            <a:schemeClr val="bg1"/>
          </a:solidFill>
          <a:latin typeface="Trebuchet MS" pitchFamily="34" charset="0"/>
        </a:defRPr>
      </a:lvl7pPr>
      <a:lvl8pPr marL="260874" algn="ctr" defTabSz="874412" rtl="0" fontAlgn="base">
        <a:spcBef>
          <a:spcPct val="0"/>
        </a:spcBef>
        <a:spcAft>
          <a:spcPct val="0"/>
        </a:spcAft>
        <a:defRPr sz="4200" b="1">
          <a:solidFill>
            <a:schemeClr val="bg1"/>
          </a:solidFill>
          <a:latin typeface="Trebuchet MS" pitchFamily="34" charset="0"/>
        </a:defRPr>
      </a:lvl8pPr>
      <a:lvl9pPr marL="347833" algn="ctr" defTabSz="874412" rtl="0" fontAlgn="base">
        <a:spcBef>
          <a:spcPct val="0"/>
        </a:spcBef>
        <a:spcAft>
          <a:spcPct val="0"/>
        </a:spcAft>
        <a:defRPr sz="4200" b="1">
          <a:solidFill>
            <a:schemeClr val="bg1"/>
          </a:solidFill>
          <a:latin typeface="Trebuchet MS" pitchFamily="34" charset="0"/>
        </a:defRPr>
      </a:lvl9pPr>
    </p:titleStyle>
    <p:bodyStyle>
      <a:lvl1pPr marL="273254" indent="-273254" algn="l" defTabSz="874412" rtl="0" fontAlgn="base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Blip>
          <a:blip r:embed="rId13"/>
        </a:buBlip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57319" indent="-220113" algn="l" defTabSz="874412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Blip>
          <a:blip r:embed="rId14"/>
        </a:buBlip>
        <a:defRPr sz="2300">
          <a:solidFill>
            <a:schemeClr val="tx1"/>
          </a:solidFill>
          <a:latin typeface="+mn-lt"/>
        </a:defRPr>
      </a:lvl2pPr>
      <a:lvl3pPr marL="1041686" indent="-167273" algn="l" defTabSz="874412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Blip>
          <a:blip r:embed="rId15"/>
        </a:buBlip>
        <a:defRPr sz="1900">
          <a:solidFill>
            <a:schemeClr val="tx1"/>
          </a:solidFill>
          <a:latin typeface="+mn-lt"/>
        </a:defRPr>
      </a:lvl3pPr>
      <a:lvl4pPr marL="1478892" indent="-166971" algn="l" defTabSz="874412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Blip>
          <a:blip r:embed="rId16"/>
        </a:buBlip>
        <a:defRPr sz="1700">
          <a:solidFill>
            <a:schemeClr val="tx1"/>
          </a:solidFill>
          <a:latin typeface="+mn-lt"/>
        </a:defRPr>
      </a:lvl4pPr>
      <a:lvl5pPr marL="1908550" indent="-159424" algn="l" defTabSz="874412" rtl="0" fontAlgn="base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2" charset="2"/>
        <a:buBlip>
          <a:blip r:embed="rId17"/>
        </a:buBlip>
        <a:defRPr sz="1700">
          <a:solidFill>
            <a:schemeClr val="tx1"/>
          </a:solidFill>
          <a:latin typeface="+mn-lt"/>
        </a:defRPr>
      </a:lvl5pPr>
      <a:lvl6pPr marL="1995508" indent="-159424" algn="l" defTabSz="874412" rtl="0" fontAlgn="base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2" charset="2"/>
        <a:buBlip>
          <a:blip r:embed="rId17"/>
        </a:buBlip>
        <a:defRPr sz="1700">
          <a:solidFill>
            <a:schemeClr val="tx1"/>
          </a:solidFill>
          <a:latin typeface="+mn-lt"/>
        </a:defRPr>
      </a:lvl6pPr>
      <a:lvl7pPr marL="2082467" indent="-159424" algn="l" defTabSz="874412" rtl="0" fontAlgn="base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2" charset="2"/>
        <a:buBlip>
          <a:blip r:embed="rId17"/>
        </a:buBlip>
        <a:defRPr sz="1700">
          <a:solidFill>
            <a:schemeClr val="tx1"/>
          </a:solidFill>
          <a:latin typeface="+mn-lt"/>
        </a:defRPr>
      </a:lvl7pPr>
      <a:lvl8pPr marL="2169425" indent="-159424" algn="l" defTabSz="874412" rtl="0" fontAlgn="base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2" charset="2"/>
        <a:buBlip>
          <a:blip r:embed="rId17"/>
        </a:buBlip>
        <a:defRPr sz="1700">
          <a:solidFill>
            <a:schemeClr val="tx1"/>
          </a:solidFill>
          <a:latin typeface="+mn-lt"/>
        </a:defRPr>
      </a:lvl8pPr>
      <a:lvl9pPr marL="2256382" indent="-159424" algn="l" defTabSz="874412" rtl="0" fontAlgn="base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2" charset="2"/>
        <a:buBlip>
          <a:blip r:embed="rId17"/>
        </a:buBlip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73916" rtl="0" eaLnBrk="1" latinLnBrk="0" hangingPunct="1">
        <a:defRPr sz="300" kern="1200">
          <a:solidFill>
            <a:schemeClr val="tx1"/>
          </a:solidFill>
          <a:latin typeface="+mn-lt"/>
          <a:ea typeface="+mn-ea"/>
          <a:cs typeface="+mn-cs"/>
        </a:defRPr>
      </a:lvl1pPr>
      <a:lvl2pPr marL="86958" algn="l" defTabSz="173916" rtl="0" eaLnBrk="1" latinLnBrk="0" hangingPunct="1">
        <a:defRPr sz="300" kern="1200">
          <a:solidFill>
            <a:schemeClr val="tx1"/>
          </a:solidFill>
          <a:latin typeface="+mn-lt"/>
          <a:ea typeface="+mn-ea"/>
          <a:cs typeface="+mn-cs"/>
        </a:defRPr>
      </a:lvl2pPr>
      <a:lvl3pPr marL="173916" algn="l" defTabSz="173916" rtl="0" eaLnBrk="1" latinLnBrk="0" hangingPunct="1">
        <a:defRPr sz="300" kern="1200">
          <a:solidFill>
            <a:schemeClr val="tx1"/>
          </a:solidFill>
          <a:latin typeface="+mn-lt"/>
          <a:ea typeface="+mn-ea"/>
          <a:cs typeface="+mn-cs"/>
        </a:defRPr>
      </a:lvl3pPr>
      <a:lvl4pPr marL="260874" algn="l" defTabSz="173916" rtl="0" eaLnBrk="1" latinLnBrk="0" hangingPunct="1">
        <a:defRPr sz="300" kern="1200">
          <a:solidFill>
            <a:schemeClr val="tx1"/>
          </a:solidFill>
          <a:latin typeface="+mn-lt"/>
          <a:ea typeface="+mn-ea"/>
          <a:cs typeface="+mn-cs"/>
        </a:defRPr>
      </a:lvl4pPr>
      <a:lvl5pPr marL="347833" algn="l" defTabSz="173916" rtl="0" eaLnBrk="1" latinLnBrk="0" hangingPunct="1">
        <a:defRPr sz="300" kern="1200">
          <a:solidFill>
            <a:schemeClr val="tx1"/>
          </a:solidFill>
          <a:latin typeface="+mn-lt"/>
          <a:ea typeface="+mn-ea"/>
          <a:cs typeface="+mn-cs"/>
        </a:defRPr>
      </a:lvl5pPr>
      <a:lvl6pPr marL="434791" algn="l" defTabSz="173916" rtl="0" eaLnBrk="1" latinLnBrk="0" hangingPunct="1">
        <a:defRPr sz="300" kern="1200">
          <a:solidFill>
            <a:schemeClr val="tx1"/>
          </a:solidFill>
          <a:latin typeface="+mn-lt"/>
          <a:ea typeface="+mn-ea"/>
          <a:cs typeface="+mn-cs"/>
        </a:defRPr>
      </a:lvl6pPr>
      <a:lvl7pPr marL="521749" algn="l" defTabSz="173916" rtl="0" eaLnBrk="1" latinLnBrk="0" hangingPunct="1">
        <a:defRPr sz="300" kern="1200">
          <a:solidFill>
            <a:schemeClr val="tx1"/>
          </a:solidFill>
          <a:latin typeface="+mn-lt"/>
          <a:ea typeface="+mn-ea"/>
          <a:cs typeface="+mn-cs"/>
        </a:defRPr>
      </a:lvl7pPr>
      <a:lvl8pPr marL="608707" algn="l" defTabSz="173916" rtl="0" eaLnBrk="1" latinLnBrk="0" hangingPunct="1">
        <a:defRPr sz="300" kern="1200">
          <a:solidFill>
            <a:schemeClr val="tx1"/>
          </a:solidFill>
          <a:latin typeface="+mn-lt"/>
          <a:ea typeface="+mn-ea"/>
          <a:cs typeface="+mn-cs"/>
        </a:defRPr>
      </a:lvl8pPr>
      <a:lvl9pPr marL="695666" algn="l" defTabSz="173916" rtl="0" eaLnBrk="1" latinLnBrk="0" hangingPunct="1">
        <a:defRPr sz="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71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2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5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76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0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24" indent="-4698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01" indent="-43649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11" indent="-3952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589" indent="-38728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573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0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24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95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075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6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emf"/><Relationship Id="rId5" Type="http://schemas.openxmlformats.org/officeDocument/2006/relationships/image" Target="../media/image53.jpeg"/><Relationship Id="rId6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Relationship Id="rId6" Type="http://schemas.openxmlformats.org/officeDocument/2006/relationships/image" Target="../media/image62.jp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jpeg"/><Relationship Id="rId10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46" Type="http://schemas.openxmlformats.org/officeDocument/2006/relationships/image" Target="../media/image19.png"/><Relationship Id="rId47" Type="http://schemas.openxmlformats.org/officeDocument/2006/relationships/image" Target="../media/image39.png"/><Relationship Id="rId48" Type="http://schemas.openxmlformats.org/officeDocument/2006/relationships/image" Target="../media/image40.png"/><Relationship Id="rId20" Type="http://schemas.openxmlformats.org/officeDocument/2006/relationships/image" Target="../media/image27.jpe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oleObject" Target="../embeddings/oleObject6.bin"/><Relationship Id="rId25" Type="http://schemas.openxmlformats.org/officeDocument/2006/relationships/oleObject" Target="../embeddings/Microsoft_Excel_97_-_2004_Worksheet1.xls"/><Relationship Id="rId26" Type="http://schemas.openxmlformats.org/officeDocument/2006/relationships/image" Target="../media/image13.emf"/><Relationship Id="rId27" Type="http://schemas.openxmlformats.org/officeDocument/2006/relationships/image" Target="../media/image31.png"/><Relationship Id="rId28" Type="http://schemas.openxmlformats.org/officeDocument/2006/relationships/oleObject" Target="../embeddings/oleObject7.bin"/><Relationship Id="rId29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oleObject" Target="../embeddings/oleObject1.bin"/><Relationship Id="rId30" Type="http://schemas.openxmlformats.org/officeDocument/2006/relationships/oleObject" Target="../embeddings/oleObject8.bin"/><Relationship Id="rId31" Type="http://schemas.openxmlformats.org/officeDocument/2006/relationships/image" Target="../media/image15.png"/><Relationship Id="rId32" Type="http://schemas.openxmlformats.org/officeDocument/2006/relationships/oleObject" Target="../embeddings/oleObject9.bin"/><Relationship Id="rId9" Type="http://schemas.openxmlformats.org/officeDocument/2006/relationships/oleObject" Target="../embeddings/oleObject3.bin"/><Relationship Id="rId6" Type="http://schemas.openxmlformats.org/officeDocument/2006/relationships/image" Target="../media/image8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9.png"/><Relationship Id="rId33" Type="http://schemas.openxmlformats.org/officeDocument/2006/relationships/image" Target="../media/image16.png"/><Relationship Id="rId34" Type="http://schemas.openxmlformats.org/officeDocument/2006/relationships/oleObject" Target="../embeddings/oleObject10.bin"/><Relationship Id="rId35" Type="http://schemas.openxmlformats.org/officeDocument/2006/relationships/image" Target="../media/image17.png"/><Relationship Id="rId36" Type="http://schemas.openxmlformats.org/officeDocument/2006/relationships/oleObject" Target="../embeddings/oleObject11.bin"/><Relationship Id="rId10" Type="http://schemas.openxmlformats.org/officeDocument/2006/relationships/image" Target="../media/image10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jpeg"/><Relationship Id="rId14" Type="http://schemas.openxmlformats.org/officeDocument/2006/relationships/image" Target="../media/image25.png"/><Relationship Id="rId15" Type="http://schemas.openxmlformats.org/officeDocument/2006/relationships/oleObject" Target="../embeddings/oleObject4.bin"/><Relationship Id="rId16" Type="http://schemas.openxmlformats.org/officeDocument/2006/relationships/image" Target="../media/image11.wmf"/><Relationship Id="rId17" Type="http://schemas.openxmlformats.org/officeDocument/2006/relationships/oleObject" Target="../embeddings/oleObject5.bin"/><Relationship Id="rId18" Type="http://schemas.openxmlformats.org/officeDocument/2006/relationships/image" Target="../media/image12.wmf"/><Relationship Id="rId19" Type="http://schemas.openxmlformats.org/officeDocument/2006/relationships/image" Target="../media/image26.png"/><Relationship Id="rId37" Type="http://schemas.openxmlformats.org/officeDocument/2006/relationships/image" Target="../media/image18.png"/><Relationship Id="rId38" Type="http://schemas.openxmlformats.org/officeDocument/2006/relationships/image" Target="../media/image32.png"/><Relationship Id="rId39" Type="http://schemas.openxmlformats.org/officeDocument/2006/relationships/image" Target="../media/image33.png"/><Relationship Id="rId40" Type="http://schemas.openxmlformats.org/officeDocument/2006/relationships/image" Target="../media/image34.png"/><Relationship Id="rId41" Type="http://schemas.openxmlformats.org/officeDocument/2006/relationships/image" Target="../media/image35.png"/><Relationship Id="rId42" Type="http://schemas.openxmlformats.org/officeDocument/2006/relationships/image" Target="../media/image36.png"/><Relationship Id="rId43" Type="http://schemas.openxmlformats.org/officeDocument/2006/relationships/image" Target="../media/image37.png"/><Relationship Id="rId44" Type="http://schemas.openxmlformats.org/officeDocument/2006/relationships/image" Target="../media/image38.png"/><Relationship Id="rId45" Type="http://schemas.openxmlformats.org/officeDocument/2006/relationships/oleObject" Target="../embeddings/oleObject12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oleObject" Target="../embeddings/oleObject16.bin"/><Relationship Id="rId7" Type="http://schemas.openxmlformats.org/officeDocument/2006/relationships/image" Target="../media/image66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67.emf"/><Relationship Id="rId10" Type="http://schemas.openxmlformats.org/officeDocument/2006/relationships/oleObject" Target="../embeddings/oleObject18.bin"/><Relationship Id="rId11" Type="http://schemas.openxmlformats.org/officeDocument/2006/relationships/image" Target="../media/image6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75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7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72.e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73.emf"/><Relationship Id="rId10" Type="http://schemas.openxmlformats.org/officeDocument/2006/relationships/oleObject" Target="../embeddings/oleObject2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7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7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27.bin"/><Relationship Id="rId5" Type="http://schemas.openxmlformats.org/officeDocument/2006/relationships/image" Target="../media/image7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7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jpeg"/><Relationship Id="rId14" Type="http://schemas.openxmlformats.org/officeDocument/2006/relationships/image" Target="../media/image25.png"/><Relationship Id="rId15" Type="http://schemas.openxmlformats.org/officeDocument/2006/relationships/image" Target="../media/image41.emf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8.png"/><Relationship Id="rId7" Type="http://schemas.openxmlformats.org/officeDocument/2006/relationships/oleObject" Target="../embeddings/oleObject14.bin"/><Relationship Id="rId8" Type="http://schemas.openxmlformats.org/officeDocument/2006/relationships/image" Target="../media/image9.png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29.bin"/><Relationship Id="rId5" Type="http://schemas.openxmlformats.org/officeDocument/2006/relationships/image" Target="../media/image80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7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7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e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86.e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87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83.emf"/><Relationship Id="rId8" Type="http://schemas.openxmlformats.org/officeDocument/2006/relationships/oleObject" Target="../embeddings/oleObject36.bin"/><Relationship Id="rId9" Type="http://schemas.openxmlformats.org/officeDocument/2006/relationships/image" Target="../media/image84.emf"/><Relationship Id="rId10" Type="http://schemas.openxmlformats.org/officeDocument/2006/relationships/oleObject" Target="../embeddings/oleObject3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40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41.bin"/><Relationship Id="rId7" Type="http://schemas.openxmlformats.org/officeDocument/2006/relationships/image" Target="../media/image87.emf"/><Relationship Id="rId8" Type="http://schemas.openxmlformats.org/officeDocument/2006/relationships/oleObject" Target="../embeddings/oleObject42.bin"/><Relationship Id="rId9" Type="http://schemas.openxmlformats.org/officeDocument/2006/relationships/image" Target="../media/image89.emf"/><Relationship Id="rId10" Type="http://schemas.openxmlformats.org/officeDocument/2006/relationships/oleObject" Target="../embeddings/oleObject43.bin"/><Relationship Id="rId11" Type="http://schemas.openxmlformats.org/officeDocument/2006/relationships/image" Target="../media/image9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44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87.emf"/><Relationship Id="rId8" Type="http://schemas.openxmlformats.org/officeDocument/2006/relationships/oleObject" Target="../embeddings/oleObject46.bin"/><Relationship Id="rId9" Type="http://schemas.openxmlformats.org/officeDocument/2006/relationships/image" Target="../media/image89.emf"/><Relationship Id="rId10" Type="http://schemas.openxmlformats.org/officeDocument/2006/relationships/oleObject" Target="../embeddings/oleObject47.bin"/><Relationship Id="rId11" Type="http://schemas.openxmlformats.org/officeDocument/2006/relationships/image" Target="../media/image9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emf"/><Relationship Id="rId12" Type="http://schemas.openxmlformats.org/officeDocument/2006/relationships/oleObject" Target="../embeddings/oleObject52.bin"/><Relationship Id="rId13" Type="http://schemas.openxmlformats.org/officeDocument/2006/relationships/image" Target="../media/image91.emf"/><Relationship Id="rId14" Type="http://schemas.openxmlformats.org/officeDocument/2006/relationships/oleObject" Target="../embeddings/oleObject53.bin"/><Relationship Id="rId15" Type="http://schemas.openxmlformats.org/officeDocument/2006/relationships/image" Target="../media/image9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87.e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89.emf"/><Relationship Id="rId10" Type="http://schemas.openxmlformats.org/officeDocument/2006/relationships/oleObject" Target="../embeddings/oleObject51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emf"/><Relationship Id="rId12" Type="http://schemas.openxmlformats.org/officeDocument/2006/relationships/oleObject" Target="../embeddings/oleObject58.bin"/><Relationship Id="rId13" Type="http://schemas.openxmlformats.org/officeDocument/2006/relationships/image" Target="../media/image91.emf"/><Relationship Id="rId14" Type="http://schemas.openxmlformats.org/officeDocument/2006/relationships/oleObject" Target="../embeddings/oleObject59.bin"/><Relationship Id="rId15" Type="http://schemas.openxmlformats.org/officeDocument/2006/relationships/image" Target="../media/image9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54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55.bin"/><Relationship Id="rId7" Type="http://schemas.openxmlformats.org/officeDocument/2006/relationships/image" Target="../media/image87.emf"/><Relationship Id="rId8" Type="http://schemas.openxmlformats.org/officeDocument/2006/relationships/oleObject" Target="../embeddings/oleObject56.bin"/><Relationship Id="rId9" Type="http://schemas.openxmlformats.org/officeDocument/2006/relationships/image" Target="../media/image89.emf"/><Relationship Id="rId10" Type="http://schemas.openxmlformats.org/officeDocument/2006/relationships/oleObject" Target="../embeddings/oleObject5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6" Type="http://schemas.openxmlformats.org/officeDocument/2006/relationships/oleObject" Target="../embeddings/oleObject60.bin"/><Relationship Id="rId7" Type="http://schemas.openxmlformats.org/officeDocument/2006/relationships/image" Target="../media/image9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emf"/><Relationship Id="rId12" Type="http://schemas.openxmlformats.org/officeDocument/2006/relationships/oleObject" Target="../embeddings/oleObject65.bin"/><Relationship Id="rId13" Type="http://schemas.openxmlformats.org/officeDocument/2006/relationships/image" Target="../media/image9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61.bin"/><Relationship Id="rId5" Type="http://schemas.openxmlformats.org/officeDocument/2006/relationships/image" Target="../media/image84.emf"/><Relationship Id="rId6" Type="http://schemas.openxmlformats.org/officeDocument/2006/relationships/oleObject" Target="../embeddings/oleObject62.bin"/><Relationship Id="rId7" Type="http://schemas.openxmlformats.org/officeDocument/2006/relationships/image" Target="../media/image85.emf"/><Relationship Id="rId8" Type="http://schemas.openxmlformats.org/officeDocument/2006/relationships/oleObject" Target="../embeddings/oleObject63.bin"/><Relationship Id="rId9" Type="http://schemas.openxmlformats.org/officeDocument/2006/relationships/image" Target="../media/image96.emf"/><Relationship Id="rId10" Type="http://schemas.openxmlformats.org/officeDocument/2006/relationships/oleObject" Target="../embeddings/oleObject64.bin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emf"/><Relationship Id="rId12" Type="http://schemas.openxmlformats.org/officeDocument/2006/relationships/oleObject" Target="../embeddings/oleObject70.bin"/><Relationship Id="rId13" Type="http://schemas.openxmlformats.org/officeDocument/2006/relationships/image" Target="../media/image98.emf"/><Relationship Id="rId14" Type="http://schemas.openxmlformats.org/officeDocument/2006/relationships/oleObject" Target="../embeddings/oleObject71.bin"/><Relationship Id="rId15" Type="http://schemas.openxmlformats.org/officeDocument/2006/relationships/image" Target="../media/image99.emf"/><Relationship Id="rId16" Type="http://schemas.openxmlformats.org/officeDocument/2006/relationships/oleObject" Target="../embeddings/oleObject72.bin"/><Relationship Id="rId17" Type="http://schemas.openxmlformats.org/officeDocument/2006/relationships/image" Target="../media/image100.emf"/><Relationship Id="rId18" Type="http://schemas.openxmlformats.org/officeDocument/2006/relationships/oleObject" Target="../embeddings/oleObject73.bin"/><Relationship Id="rId19" Type="http://schemas.openxmlformats.org/officeDocument/2006/relationships/image" Target="../media/image101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66.bin"/><Relationship Id="rId5" Type="http://schemas.openxmlformats.org/officeDocument/2006/relationships/image" Target="../media/image84.emf"/><Relationship Id="rId6" Type="http://schemas.openxmlformats.org/officeDocument/2006/relationships/oleObject" Target="../embeddings/oleObject67.bin"/><Relationship Id="rId7" Type="http://schemas.openxmlformats.org/officeDocument/2006/relationships/image" Target="../media/image85.emf"/><Relationship Id="rId8" Type="http://schemas.openxmlformats.org/officeDocument/2006/relationships/oleObject" Target="../embeddings/oleObject68.bin"/><Relationship Id="rId9" Type="http://schemas.openxmlformats.org/officeDocument/2006/relationships/image" Target="../media/image96.emf"/><Relationship Id="rId10" Type="http://schemas.openxmlformats.org/officeDocument/2006/relationships/oleObject" Target="../embeddings/oleObject6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74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75.bin"/><Relationship Id="rId7" Type="http://schemas.openxmlformats.org/officeDocument/2006/relationships/image" Target="../media/image89.emf"/><Relationship Id="rId8" Type="http://schemas.openxmlformats.org/officeDocument/2006/relationships/oleObject" Target="../embeddings/oleObject76.bin"/><Relationship Id="rId9" Type="http://schemas.openxmlformats.org/officeDocument/2006/relationships/image" Target="../media/image9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emf"/><Relationship Id="rId20" Type="http://schemas.openxmlformats.org/officeDocument/2006/relationships/oleObject" Target="../embeddings/oleObject85.bin"/><Relationship Id="rId21" Type="http://schemas.openxmlformats.org/officeDocument/2006/relationships/image" Target="../media/image105.emf"/><Relationship Id="rId10" Type="http://schemas.openxmlformats.org/officeDocument/2006/relationships/oleObject" Target="../embeddings/oleObject80.bin"/><Relationship Id="rId11" Type="http://schemas.openxmlformats.org/officeDocument/2006/relationships/image" Target="../media/image84.emf"/><Relationship Id="rId12" Type="http://schemas.openxmlformats.org/officeDocument/2006/relationships/oleObject" Target="../embeddings/oleObject81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82.bin"/><Relationship Id="rId15" Type="http://schemas.openxmlformats.org/officeDocument/2006/relationships/image" Target="../media/image96.emf"/><Relationship Id="rId16" Type="http://schemas.openxmlformats.org/officeDocument/2006/relationships/oleObject" Target="../embeddings/oleObject83.bin"/><Relationship Id="rId17" Type="http://schemas.openxmlformats.org/officeDocument/2006/relationships/image" Target="../media/image97.emf"/><Relationship Id="rId18" Type="http://schemas.openxmlformats.org/officeDocument/2006/relationships/oleObject" Target="../embeddings/oleObject84.bin"/><Relationship Id="rId19" Type="http://schemas.openxmlformats.org/officeDocument/2006/relationships/image" Target="../media/image104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77.bin"/><Relationship Id="rId5" Type="http://schemas.openxmlformats.org/officeDocument/2006/relationships/image" Target="../media/image83.emf"/><Relationship Id="rId6" Type="http://schemas.openxmlformats.org/officeDocument/2006/relationships/oleObject" Target="../embeddings/oleObject78.bin"/><Relationship Id="rId7" Type="http://schemas.openxmlformats.org/officeDocument/2006/relationships/image" Target="../media/image102.emf"/><Relationship Id="rId8" Type="http://schemas.openxmlformats.org/officeDocument/2006/relationships/oleObject" Target="../embeddings/oleObject79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emf"/><Relationship Id="rId20" Type="http://schemas.openxmlformats.org/officeDocument/2006/relationships/oleObject" Target="../embeddings/oleObject94.bin"/><Relationship Id="rId21" Type="http://schemas.openxmlformats.org/officeDocument/2006/relationships/image" Target="../media/image105.emf"/><Relationship Id="rId10" Type="http://schemas.openxmlformats.org/officeDocument/2006/relationships/oleObject" Target="../embeddings/oleObject89.bin"/><Relationship Id="rId11" Type="http://schemas.openxmlformats.org/officeDocument/2006/relationships/image" Target="../media/image84.emf"/><Relationship Id="rId12" Type="http://schemas.openxmlformats.org/officeDocument/2006/relationships/oleObject" Target="../embeddings/oleObject90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91.bin"/><Relationship Id="rId15" Type="http://schemas.openxmlformats.org/officeDocument/2006/relationships/image" Target="../media/image96.emf"/><Relationship Id="rId16" Type="http://schemas.openxmlformats.org/officeDocument/2006/relationships/oleObject" Target="../embeddings/oleObject92.bin"/><Relationship Id="rId17" Type="http://schemas.openxmlformats.org/officeDocument/2006/relationships/image" Target="../media/image97.emf"/><Relationship Id="rId18" Type="http://schemas.openxmlformats.org/officeDocument/2006/relationships/oleObject" Target="../embeddings/oleObject93.bin"/><Relationship Id="rId19" Type="http://schemas.openxmlformats.org/officeDocument/2006/relationships/image" Target="../media/image104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86.bin"/><Relationship Id="rId5" Type="http://schemas.openxmlformats.org/officeDocument/2006/relationships/image" Target="../media/image83.emf"/><Relationship Id="rId6" Type="http://schemas.openxmlformats.org/officeDocument/2006/relationships/oleObject" Target="../embeddings/oleObject87.bin"/><Relationship Id="rId7" Type="http://schemas.openxmlformats.org/officeDocument/2006/relationships/image" Target="../media/image102.emf"/><Relationship Id="rId8" Type="http://schemas.openxmlformats.org/officeDocument/2006/relationships/oleObject" Target="../embeddings/oleObject8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95.bin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97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98.bin"/><Relationship Id="rId8" Type="http://schemas.openxmlformats.org/officeDocument/2006/relationships/image" Target="../media/image114.emf"/><Relationship Id="rId9" Type="http://schemas.openxmlformats.org/officeDocument/2006/relationships/oleObject" Target="../embeddings/oleObject99.bin"/><Relationship Id="rId10" Type="http://schemas.openxmlformats.org/officeDocument/2006/relationships/image" Target="../media/image11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101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102.bin"/><Relationship Id="rId8" Type="http://schemas.openxmlformats.org/officeDocument/2006/relationships/image" Target="../media/image114.emf"/><Relationship Id="rId9" Type="http://schemas.openxmlformats.org/officeDocument/2006/relationships/oleObject" Target="../embeddings/oleObject103.bin"/><Relationship Id="rId10" Type="http://schemas.openxmlformats.org/officeDocument/2006/relationships/image" Target="../media/image115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105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106.bin"/><Relationship Id="rId8" Type="http://schemas.openxmlformats.org/officeDocument/2006/relationships/image" Target="../media/image114.emf"/><Relationship Id="rId9" Type="http://schemas.openxmlformats.org/officeDocument/2006/relationships/oleObject" Target="../embeddings/oleObject107.bin"/><Relationship Id="rId10" Type="http://schemas.openxmlformats.org/officeDocument/2006/relationships/image" Target="../media/image115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108.bin"/><Relationship Id="rId5" Type="http://schemas.openxmlformats.org/officeDocument/2006/relationships/image" Target="../media/image117.emf"/><Relationship Id="rId6" Type="http://schemas.openxmlformats.org/officeDocument/2006/relationships/oleObject" Target="../embeddings/oleObject109.bin"/><Relationship Id="rId7" Type="http://schemas.openxmlformats.org/officeDocument/2006/relationships/image" Target="../media/image118.emf"/><Relationship Id="rId8" Type="http://schemas.openxmlformats.org/officeDocument/2006/relationships/oleObject" Target="../embeddings/oleObject110.bin"/><Relationship Id="rId9" Type="http://schemas.openxmlformats.org/officeDocument/2006/relationships/image" Target="../media/image119.emf"/><Relationship Id="rId10" Type="http://schemas.openxmlformats.org/officeDocument/2006/relationships/oleObject" Target="../embeddings/oleObject111.bin"/><Relationship Id="rId11" Type="http://schemas.openxmlformats.org/officeDocument/2006/relationships/image" Target="../media/image120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emf"/><Relationship Id="rId12" Type="http://schemas.openxmlformats.org/officeDocument/2006/relationships/oleObject" Target="../embeddings/oleObject116.bin"/><Relationship Id="rId13" Type="http://schemas.openxmlformats.org/officeDocument/2006/relationships/image" Target="../media/image124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112.bin"/><Relationship Id="rId5" Type="http://schemas.openxmlformats.org/officeDocument/2006/relationships/image" Target="../media/image119.emf"/><Relationship Id="rId6" Type="http://schemas.openxmlformats.org/officeDocument/2006/relationships/oleObject" Target="../embeddings/oleObject113.bin"/><Relationship Id="rId7" Type="http://schemas.openxmlformats.org/officeDocument/2006/relationships/image" Target="../media/image121.emf"/><Relationship Id="rId8" Type="http://schemas.openxmlformats.org/officeDocument/2006/relationships/oleObject" Target="../embeddings/oleObject114.bin"/><Relationship Id="rId9" Type="http://schemas.openxmlformats.org/officeDocument/2006/relationships/image" Target="../media/image122.emf"/><Relationship Id="rId10" Type="http://schemas.openxmlformats.org/officeDocument/2006/relationships/oleObject" Target="../embeddings/oleObject115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5.emf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9.emf"/><Relationship Id="rId12" Type="http://schemas.openxmlformats.org/officeDocument/2006/relationships/oleObject" Target="../embeddings/oleObject121.bin"/><Relationship Id="rId13" Type="http://schemas.openxmlformats.org/officeDocument/2006/relationships/image" Target="../media/image130.emf"/><Relationship Id="rId14" Type="http://schemas.openxmlformats.org/officeDocument/2006/relationships/oleObject" Target="../embeddings/oleObject122.bin"/><Relationship Id="rId15" Type="http://schemas.openxmlformats.org/officeDocument/2006/relationships/image" Target="../media/image131.emf"/><Relationship Id="rId16" Type="http://schemas.openxmlformats.org/officeDocument/2006/relationships/image" Target="../media/image132.emf"/><Relationship Id="rId17" Type="http://schemas.openxmlformats.org/officeDocument/2006/relationships/image" Target="../media/image133.emf"/><Relationship Id="rId18" Type="http://schemas.openxmlformats.org/officeDocument/2006/relationships/image" Target="../media/image134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117.bin"/><Relationship Id="rId5" Type="http://schemas.openxmlformats.org/officeDocument/2006/relationships/image" Target="../media/image126.emf"/><Relationship Id="rId6" Type="http://schemas.openxmlformats.org/officeDocument/2006/relationships/oleObject" Target="../embeddings/oleObject118.bin"/><Relationship Id="rId7" Type="http://schemas.openxmlformats.org/officeDocument/2006/relationships/image" Target="../media/image127.emf"/><Relationship Id="rId8" Type="http://schemas.openxmlformats.org/officeDocument/2006/relationships/oleObject" Target="../embeddings/oleObject119.bin"/><Relationship Id="rId9" Type="http://schemas.openxmlformats.org/officeDocument/2006/relationships/image" Target="../media/image128.emf"/><Relationship Id="rId10" Type="http://schemas.openxmlformats.org/officeDocument/2006/relationships/oleObject" Target="../embeddings/oleObject120.bin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9.emf"/><Relationship Id="rId12" Type="http://schemas.openxmlformats.org/officeDocument/2006/relationships/image" Target="../media/image136.emf"/><Relationship Id="rId13" Type="http://schemas.openxmlformats.org/officeDocument/2006/relationships/oleObject" Target="../embeddings/oleObject127.bin"/><Relationship Id="rId14" Type="http://schemas.openxmlformats.org/officeDocument/2006/relationships/image" Target="../media/image130.emf"/><Relationship Id="rId15" Type="http://schemas.openxmlformats.org/officeDocument/2006/relationships/oleObject" Target="../embeddings/oleObject128.bin"/><Relationship Id="rId16" Type="http://schemas.openxmlformats.org/officeDocument/2006/relationships/image" Target="../media/image135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123.bin"/><Relationship Id="rId5" Type="http://schemas.openxmlformats.org/officeDocument/2006/relationships/image" Target="../media/image126.emf"/><Relationship Id="rId6" Type="http://schemas.openxmlformats.org/officeDocument/2006/relationships/oleObject" Target="../embeddings/oleObject124.bin"/><Relationship Id="rId7" Type="http://schemas.openxmlformats.org/officeDocument/2006/relationships/image" Target="../media/image127.emf"/><Relationship Id="rId8" Type="http://schemas.openxmlformats.org/officeDocument/2006/relationships/oleObject" Target="../embeddings/oleObject125.bin"/><Relationship Id="rId9" Type="http://schemas.openxmlformats.org/officeDocument/2006/relationships/image" Target="../media/image128.emf"/><Relationship Id="rId10" Type="http://schemas.openxmlformats.org/officeDocument/2006/relationships/oleObject" Target="../embeddings/oleObject126.bin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2.bin"/><Relationship Id="rId12" Type="http://schemas.openxmlformats.org/officeDocument/2006/relationships/image" Target="../media/image129.emf"/><Relationship Id="rId13" Type="http://schemas.openxmlformats.org/officeDocument/2006/relationships/image" Target="../media/image137.emf"/><Relationship Id="rId14" Type="http://schemas.openxmlformats.org/officeDocument/2006/relationships/oleObject" Target="../embeddings/oleObject133.bin"/><Relationship Id="rId15" Type="http://schemas.openxmlformats.org/officeDocument/2006/relationships/image" Target="../media/image130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1.xml"/><Relationship Id="rId4" Type="http://schemas.openxmlformats.org/officeDocument/2006/relationships/image" Target="../media/image136.emf"/><Relationship Id="rId5" Type="http://schemas.openxmlformats.org/officeDocument/2006/relationships/oleObject" Target="../embeddings/oleObject129.bin"/><Relationship Id="rId6" Type="http://schemas.openxmlformats.org/officeDocument/2006/relationships/image" Target="../media/image126.emf"/><Relationship Id="rId7" Type="http://schemas.openxmlformats.org/officeDocument/2006/relationships/oleObject" Target="../embeddings/oleObject130.bin"/><Relationship Id="rId8" Type="http://schemas.openxmlformats.org/officeDocument/2006/relationships/image" Target="../media/image127.emf"/><Relationship Id="rId9" Type="http://schemas.openxmlformats.org/officeDocument/2006/relationships/oleObject" Target="../embeddings/oleObject131.bin"/><Relationship Id="rId10" Type="http://schemas.openxmlformats.org/officeDocument/2006/relationships/image" Target="../media/image12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134.bin"/><Relationship Id="rId5" Type="http://schemas.openxmlformats.org/officeDocument/2006/relationships/image" Target="../media/image138.emf"/><Relationship Id="rId6" Type="http://schemas.openxmlformats.org/officeDocument/2006/relationships/oleObject" Target="../embeddings/oleObject135.bin"/><Relationship Id="rId7" Type="http://schemas.openxmlformats.org/officeDocument/2006/relationships/image" Target="../media/image139.emf"/><Relationship Id="rId8" Type="http://schemas.openxmlformats.org/officeDocument/2006/relationships/image" Target="../media/image141.emf"/><Relationship Id="rId9" Type="http://schemas.openxmlformats.org/officeDocument/2006/relationships/oleObject" Target="../embeddings/oleObject136.bin"/><Relationship Id="rId10" Type="http://schemas.openxmlformats.org/officeDocument/2006/relationships/image" Target="../media/image140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137.bin"/><Relationship Id="rId5" Type="http://schemas.openxmlformats.org/officeDocument/2006/relationships/image" Target="../media/image140.emf"/><Relationship Id="rId6" Type="http://schemas.openxmlformats.org/officeDocument/2006/relationships/oleObject" Target="../embeddings/oleObject138.bin"/><Relationship Id="rId7" Type="http://schemas.openxmlformats.org/officeDocument/2006/relationships/image" Target="../media/image138.emf"/><Relationship Id="rId8" Type="http://schemas.openxmlformats.org/officeDocument/2006/relationships/oleObject" Target="../embeddings/oleObject139.bin"/><Relationship Id="rId9" Type="http://schemas.openxmlformats.org/officeDocument/2006/relationships/image" Target="../media/image139.emf"/><Relationship Id="rId10" Type="http://schemas.openxmlformats.org/officeDocument/2006/relationships/image" Target="../media/image141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4" Type="http://schemas.openxmlformats.org/officeDocument/2006/relationships/image" Target="../media/image144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emf"/><Relationship Id="rId12" Type="http://schemas.openxmlformats.org/officeDocument/2006/relationships/oleObject" Target="../embeddings/oleObject144.bin"/><Relationship Id="rId13" Type="http://schemas.openxmlformats.org/officeDocument/2006/relationships/image" Target="../media/image150.emf"/><Relationship Id="rId14" Type="http://schemas.openxmlformats.org/officeDocument/2006/relationships/oleObject" Target="../embeddings/oleObject145.bin"/><Relationship Id="rId15" Type="http://schemas.openxmlformats.org/officeDocument/2006/relationships/image" Target="../media/image151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<Relationship Id="rId4" Type="http://schemas.openxmlformats.org/officeDocument/2006/relationships/oleObject" Target="../embeddings/oleObject140.bin"/><Relationship Id="rId5" Type="http://schemas.openxmlformats.org/officeDocument/2006/relationships/image" Target="../media/image146.emf"/><Relationship Id="rId6" Type="http://schemas.openxmlformats.org/officeDocument/2006/relationships/oleObject" Target="../embeddings/oleObject141.bin"/><Relationship Id="rId7" Type="http://schemas.openxmlformats.org/officeDocument/2006/relationships/image" Target="../media/image147.emf"/><Relationship Id="rId8" Type="http://schemas.openxmlformats.org/officeDocument/2006/relationships/oleObject" Target="../embeddings/oleObject142.bin"/><Relationship Id="rId9" Type="http://schemas.openxmlformats.org/officeDocument/2006/relationships/image" Target="../media/image148.emf"/><Relationship Id="rId10" Type="http://schemas.openxmlformats.org/officeDocument/2006/relationships/oleObject" Target="../embeddings/oleObject143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oleObject" Target="../embeddings/oleObject146.bin"/><Relationship Id="rId5" Type="http://schemas.openxmlformats.org/officeDocument/2006/relationships/image" Target="../media/image152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4" Type="http://schemas.openxmlformats.org/officeDocument/2006/relationships/oleObject" Target="../embeddings/oleObject147.bin"/><Relationship Id="rId5" Type="http://schemas.openxmlformats.org/officeDocument/2006/relationships/image" Target="../media/image153.emf"/><Relationship Id="rId6" Type="http://schemas.openxmlformats.org/officeDocument/2006/relationships/oleObject" Target="../embeddings/oleObject148.bin"/><Relationship Id="rId7" Type="http://schemas.openxmlformats.org/officeDocument/2006/relationships/image" Target="../media/image154.emf"/><Relationship Id="rId8" Type="http://schemas.openxmlformats.org/officeDocument/2006/relationships/oleObject" Target="../embeddings/oleObject149.bin"/><Relationship Id="rId9" Type="http://schemas.openxmlformats.org/officeDocument/2006/relationships/image" Target="../media/image152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150.bin"/><Relationship Id="rId5" Type="http://schemas.openxmlformats.org/officeDocument/2006/relationships/image" Target="../media/image155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4" Type="http://schemas.openxmlformats.org/officeDocument/2006/relationships/oleObject" Target="../embeddings/oleObject151.bin"/><Relationship Id="rId5" Type="http://schemas.openxmlformats.org/officeDocument/2006/relationships/image" Target="../media/image155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4" Type="http://schemas.openxmlformats.org/officeDocument/2006/relationships/oleObject" Target="../embeddings/oleObject152.bin"/><Relationship Id="rId5" Type="http://schemas.openxmlformats.org/officeDocument/2006/relationships/image" Target="../media/image156.emf"/><Relationship Id="rId6" Type="http://schemas.openxmlformats.org/officeDocument/2006/relationships/oleObject" Target="../embeddings/oleObject153.bin"/><Relationship Id="rId7" Type="http://schemas.openxmlformats.org/officeDocument/2006/relationships/image" Target="../media/image157.emf"/><Relationship Id="rId8" Type="http://schemas.openxmlformats.org/officeDocument/2006/relationships/oleObject" Target="../embeddings/oleObject154.bin"/><Relationship Id="rId9" Type="http://schemas.openxmlformats.org/officeDocument/2006/relationships/image" Target="../media/image158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4" Type="http://schemas.openxmlformats.org/officeDocument/2006/relationships/oleObject" Target="../embeddings/oleObject155.bin"/><Relationship Id="rId5" Type="http://schemas.openxmlformats.org/officeDocument/2006/relationships/image" Target="../media/image156.emf"/><Relationship Id="rId6" Type="http://schemas.openxmlformats.org/officeDocument/2006/relationships/oleObject" Target="../embeddings/oleObject156.bin"/><Relationship Id="rId7" Type="http://schemas.openxmlformats.org/officeDocument/2006/relationships/image" Target="../media/image157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4" Type="http://schemas.openxmlformats.org/officeDocument/2006/relationships/oleObject" Target="../embeddings/oleObject157.bin"/><Relationship Id="rId5" Type="http://schemas.openxmlformats.org/officeDocument/2006/relationships/image" Target="../media/image159.emf"/><Relationship Id="rId6" Type="http://schemas.openxmlformats.org/officeDocument/2006/relationships/oleObject" Target="../embeddings/oleObject158.bin"/><Relationship Id="rId7" Type="http://schemas.openxmlformats.org/officeDocument/2006/relationships/image" Target="../media/image157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4" Type="http://schemas.openxmlformats.org/officeDocument/2006/relationships/oleObject" Target="../embeddings/oleObject159.bin"/><Relationship Id="rId5" Type="http://schemas.openxmlformats.org/officeDocument/2006/relationships/image" Target="../media/image160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6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4" Type="http://schemas.openxmlformats.org/officeDocument/2006/relationships/oleObject" Target="../embeddings/oleObject160.bin"/><Relationship Id="rId5" Type="http://schemas.openxmlformats.org/officeDocument/2006/relationships/image" Target="../media/image162.emf"/><Relationship Id="rId6" Type="http://schemas.openxmlformats.org/officeDocument/2006/relationships/oleObject" Target="../embeddings/oleObject161.bin"/><Relationship Id="rId7" Type="http://schemas.openxmlformats.org/officeDocument/2006/relationships/image" Target="../media/image163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4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6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5" Type="http://schemas.openxmlformats.org/officeDocument/2006/relationships/image" Target="../media/image167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6.emf"/><Relationship Id="rId3" Type="http://schemas.openxmlformats.org/officeDocument/2006/relationships/image" Target="../media/image17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8.emf"/><Relationship Id="rId3" Type="http://schemas.openxmlformats.org/officeDocument/2006/relationships/image" Target="../media/image179.emf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Relationship Id="rId6" Type="http://schemas.openxmlformats.org/officeDocument/2006/relationships/image" Target="../media/image62.jp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jpeg"/><Relationship Id="rId10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altLang="zh-CN" sz="4000" dirty="0">
                <a:ea typeface="宋体" pitchFamily="2" charset="-122"/>
              </a:rPr>
              <a:t>Control and Optimization </a:t>
            </a:r>
            <a:br>
              <a:rPr lang="en-US" altLang="zh-CN" sz="4000" dirty="0">
                <a:ea typeface="宋体" pitchFamily="2" charset="-122"/>
              </a:rPr>
            </a:br>
            <a:r>
              <a:rPr lang="en-US" altLang="zh-CN" sz="4000" dirty="0">
                <a:ea typeface="宋体" pitchFamily="2" charset="-122"/>
              </a:rPr>
              <a:t>of Smart Grid</a:t>
            </a:r>
            <a:br>
              <a:rPr lang="en-US" altLang="zh-CN" sz="4000" dirty="0">
                <a:ea typeface="宋体" pitchFamily="2" charset="-122"/>
              </a:rPr>
            </a:br>
            <a:endParaRPr lang="en-US" sz="1800" dirty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22" tIns="45708" rIns="91422" bIns="45708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43000" y="2971800"/>
            <a:ext cx="6781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/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endParaRPr lang="en-US" altLang="zh-CN" sz="500" kern="0" dirty="0">
              <a:solidFill>
                <a:srgbClr val="000000"/>
              </a:solidFill>
              <a:latin typeface="Verdana"/>
              <a:ea typeface="宋体" pitchFamily="2" charset="-122"/>
            </a:endParaRP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r>
              <a:rPr lang="en-US" sz="2800" kern="0" dirty="0">
                <a:solidFill>
                  <a:srgbClr val="000000"/>
                </a:solidFill>
                <a:latin typeface="Trebuchet MS" pitchFamily="34" charset="0"/>
              </a:rPr>
              <a:t>Steven Low</a:t>
            </a: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endParaRPr lang="en-US" sz="14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r>
              <a:rPr lang="en-US" kern="0" dirty="0" smtClean="0">
                <a:solidFill>
                  <a:srgbClr val="000000"/>
                </a:solidFill>
                <a:latin typeface="Trebuchet MS" pitchFamily="34" charset="0"/>
              </a:rPr>
              <a:t>Computing + Math Sciences</a:t>
            </a: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r>
              <a:rPr lang="en-US" kern="0" dirty="0" smtClean="0">
                <a:solidFill>
                  <a:srgbClr val="000000"/>
                </a:solidFill>
                <a:latin typeface="Trebuchet MS" pitchFamily="34" charset="0"/>
              </a:rPr>
              <a:t>Electrical Engineering </a:t>
            </a: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endParaRPr lang="en-US" sz="24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endParaRPr lang="en-US" sz="2000" kern="0" dirty="0">
              <a:solidFill>
                <a:srgbClr val="000000"/>
              </a:solidFill>
              <a:latin typeface="Trebuchet MS" pitchFamily="34" charset="0"/>
            </a:endParaRP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endParaRPr lang="en-US" sz="1200" kern="0" dirty="0">
              <a:solidFill>
                <a:srgbClr val="000000"/>
              </a:solidFill>
              <a:latin typeface="Verdana"/>
            </a:endParaRP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endParaRPr lang="en-US" sz="1200" kern="0" dirty="0">
              <a:solidFill>
                <a:srgbClr val="000000"/>
              </a:solidFill>
              <a:latin typeface="Verdana"/>
            </a:endParaRP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endParaRPr lang="en-US" sz="1200" kern="0" dirty="0">
              <a:solidFill>
                <a:srgbClr val="000000"/>
              </a:solidFill>
              <a:latin typeface="Verdana"/>
            </a:endParaRPr>
          </a:p>
          <a:p>
            <a:pPr algn="ctr" defTabSz="914195" eaLnBrk="1" hangingPunct="1">
              <a:spcBef>
                <a:spcPct val="20000"/>
              </a:spcBef>
              <a:buClr>
                <a:srgbClr val="CC0000"/>
              </a:buClr>
            </a:pPr>
            <a:endParaRPr lang="en-US" sz="1600" kern="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66718" y="5955268"/>
            <a:ext cx="1608868" cy="646315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March 2015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Cornell Ithaca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711431"/>
            <a:ext cx="2222500" cy="6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112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3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3594108" y="2679708"/>
            <a:ext cx="5338763" cy="3643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4" cstate="print">
            <a:lum bright="18000"/>
          </a:blip>
          <a:srcRect/>
          <a:stretch>
            <a:fillRect/>
          </a:stretch>
        </p:blipFill>
        <p:spPr bwMode="auto">
          <a:xfrm>
            <a:off x="384175" y="1349376"/>
            <a:ext cx="2941638" cy="3971925"/>
          </a:xfrm>
          <a:prstGeom prst="rect">
            <a:avLst/>
          </a:prstGeom>
          <a:noFill/>
          <a:ln w="19050">
            <a:noFill/>
            <a:miter lim="800000"/>
            <a:headEnd type="none" w="lg" len="lg"/>
            <a:tailEnd type="none" w="lg" len="lg"/>
          </a:ln>
          <a:effectLst/>
        </p:spPr>
      </p:pic>
      <p:pic>
        <p:nvPicPr>
          <p:cNvPr id="223237" name="Picture 5" descr="06SGSprint"/>
          <p:cNvPicPr>
            <a:picLocks noChangeAspect="1" noChangeArrowheads="1"/>
          </p:cNvPicPr>
          <p:nvPr/>
        </p:nvPicPr>
        <p:blipFill>
          <a:blip r:embed="rId5" cstate="print"/>
          <a:srcRect t="14810" b="6686"/>
          <a:stretch>
            <a:fillRect/>
          </a:stretch>
        </p:blipFill>
        <p:spPr bwMode="auto">
          <a:xfrm>
            <a:off x="4235458" y="1398588"/>
            <a:ext cx="4672013" cy="2813050"/>
          </a:xfrm>
          <a:prstGeom prst="rect">
            <a:avLst/>
          </a:prstGeom>
          <a:noFill/>
        </p:spPr>
      </p:pic>
      <p:pic>
        <p:nvPicPr>
          <p:cNvPr id="223238" name="Picture 6"/>
          <p:cNvPicPr>
            <a:picLocks noChangeAspect="1" noChangeArrowheads="1"/>
          </p:cNvPicPr>
          <p:nvPr/>
        </p:nvPicPr>
        <p:blipFill>
          <a:blip r:embed="rId6" cstate="print"/>
          <a:srcRect l="4205" r="5814"/>
          <a:stretch>
            <a:fillRect/>
          </a:stretch>
        </p:blipFill>
        <p:spPr bwMode="auto">
          <a:xfrm>
            <a:off x="400050" y="3870325"/>
            <a:ext cx="4241800" cy="26177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223239" name="AutoShape 7"/>
          <p:cNvSpPr>
            <a:spLocks noChangeArrowheads="1"/>
          </p:cNvSpPr>
          <p:nvPr/>
        </p:nvSpPr>
        <p:spPr bwMode="auto">
          <a:xfrm rot="984033">
            <a:off x="2617788" y="2984502"/>
            <a:ext cx="1327150" cy="931863"/>
          </a:xfrm>
          <a:prstGeom prst="rightArrow">
            <a:avLst>
              <a:gd name="adj1" fmla="val 50000"/>
              <a:gd name="adj2" fmla="val 35605"/>
            </a:avLst>
          </a:prstGeom>
          <a:solidFill>
            <a:srgbClr val="00FF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91432" tIns="45712" rIns="91432" bIns="45712" anchor="ctr"/>
          <a:lstStyle/>
          <a:p>
            <a:pPr algn="ctr">
              <a:spcBef>
                <a:spcPct val="50000"/>
              </a:spcBef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3240" name="AutoShape 8"/>
          <p:cNvSpPr>
            <a:spLocks noChangeArrowheads="1"/>
          </p:cNvSpPr>
          <p:nvPr/>
        </p:nvSpPr>
        <p:spPr bwMode="auto">
          <a:xfrm rot="9150454">
            <a:off x="3935413" y="3594102"/>
            <a:ext cx="1327150" cy="931863"/>
          </a:xfrm>
          <a:prstGeom prst="rightArrow">
            <a:avLst>
              <a:gd name="adj1" fmla="val 50000"/>
              <a:gd name="adj2" fmla="val 35605"/>
            </a:avLst>
          </a:prstGeom>
          <a:solidFill>
            <a:srgbClr val="00FF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91432" tIns="45712" rIns="91432" bIns="45712" anchor="ctr"/>
          <a:lstStyle/>
          <a:p>
            <a:pPr algn="ctr">
              <a:spcBef>
                <a:spcPct val="50000"/>
              </a:spcBef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3241" name="Text Box 9"/>
          <p:cNvSpPr txBox="1">
            <a:spLocks noChangeArrowheads="1"/>
          </p:cNvSpPr>
          <p:nvPr/>
        </p:nvSpPr>
        <p:spPr bwMode="auto">
          <a:xfrm>
            <a:off x="822333" y="4764088"/>
            <a:ext cx="7496175" cy="984250"/>
          </a:xfrm>
          <a:prstGeom prst="rect">
            <a:avLst/>
          </a:prstGeom>
          <a:solidFill>
            <a:srgbClr val="FFFF66"/>
          </a:solidFill>
          <a:ln w="19050">
            <a:solidFill>
              <a:srgbClr val="D6D100"/>
            </a:solidFill>
            <a:miter lim="800000"/>
            <a:headEnd/>
            <a:tailEnd/>
          </a:ln>
          <a:effectLst/>
        </p:spPr>
        <p:txBody>
          <a:bodyPr lIns="91432" tIns="45712" rIns="91432" bIns="45712" anchor="ctr"/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</a:rPr>
              <a:t>High Levels of Wind and Solar PV Will Present an Operating Challenge!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6443247"/>
            <a:ext cx="2537958" cy="338538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Rosa Yang, EPRI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9" grpId="0" animBg="1"/>
      <p:bldP spid="223239" grpId="1" animBg="1"/>
      <p:bldP spid="223239" grpId="2" animBg="1"/>
      <p:bldP spid="223240" grpId="0" animBg="1"/>
      <p:bldP spid="223240" grpId="1" animBg="1"/>
      <p:bldP spid="2232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6273231"/>
            <a:ext cx="8763000" cy="584759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pPr algn="r"/>
            <a:r>
              <a:rPr lang="en-US" sz="1600" dirty="0"/>
              <a:t>Source: Leon </a:t>
            </a:r>
            <a:r>
              <a:rPr lang="en-US" sz="1600" dirty="0" err="1"/>
              <a:t>Roose</a:t>
            </a:r>
            <a:r>
              <a:rPr lang="en-US" sz="1600" dirty="0"/>
              <a:t>, University of Hawaii</a:t>
            </a:r>
          </a:p>
          <a:p>
            <a:pPr algn="r"/>
            <a:r>
              <a:rPr lang="en-US" sz="1600" dirty="0"/>
              <a:t>Development &amp; demo of smart grid inverters for high-penetration PV 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31"/>
            <a:ext cx="8534400" cy="59563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/>
          <p:cNvSpPr txBox="1"/>
          <p:nvPr/>
        </p:nvSpPr>
        <p:spPr>
          <a:xfrm>
            <a:off x="76200" y="5105403"/>
            <a:ext cx="5867400" cy="400093"/>
          </a:xfrm>
          <a:prstGeom prst="rect">
            <a:avLst/>
          </a:prstGeom>
          <a:solidFill>
            <a:srgbClr val="FFFFFF"/>
          </a:solidFill>
        </p:spPr>
        <p:txBody>
          <a:bodyPr wrap="square" lIns="91432" tIns="45712" rIns="91432" bIns="45712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Voltage violations are quite frequent</a:t>
            </a:r>
          </a:p>
        </p:txBody>
      </p:sp>
    </p:spTree>
    <p:extLst>
      <p:ext uri="{BB962C8B-B14F-4D97-AF65-F5344CB8AC3E}">
        <p14:creationId xmlns:p14="http://schemas.microsoft.com/office/powerpoint/2010/main" val="3525343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62400"/>
            <a:ext cx="4267201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73" y="-7808"/>
            <a:ext cx="4504435" cy="3436808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 bwMode="auto">
          <a:xfrm>
            <a:off x="4419600" y="4038600"/>
            <a:ext cx="4724400" cy="2133600"/>
          </a:xfrm>
          <a:prstGeom prst="wedgeEllipseCallout">
            <a:avLst/>
          </a:prstGeom>
          <a:solidFill>
            <a:srgbClr val="FEB80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</a:pPr>
            <a:r>
              <a:rPr lang="en-US" sz="2600" b="1" dirty="0">
                <a:solidFill>
                  <a:srgbClr val="000000"/>
                </a:solidFill>
                <a:latin typeface="Cracked"/>
                <a:cs typeface="Cracked"/>
              </a:rPr>
              <a:t>network of </a:t>
            </a:r>
          </a:p>
          <a:p>
            <a:pPr algn="ctr">
              <a:spcBef>
                <a:spcPts val="0"/>
              </a:spcBef>
            </a:pPr>
            <a:r>
              <a:rPr lang="en-US" sz="2600" b="1" dirty="0">
                <a:solidFill>
                  <a:srgbClr val="000000"/>
                </a:solidFill>
                <a:latin typeface="Cracked"/>
                <a:cs typeface="Cracked"/>
              </a:rPr>
              <a:t>billions of </a:t>
            </a:r>
            <a:r>
              <a:rPr lang="en-US" sz="2600" b="1" dirty="0">
                <a:solidFill>
                  <a:srgbClr val="FF0000"/>
                </a:solidFill>
                <a:latin typeface="Cracked"/>
                <a:cs typeface="Cracked"/>
              </a:rPr>
              <a:t>active</a:t>
            </a:r>
            <a:r>
              <a:rPr lang="en-US" sz="2600" b="1" dirty="0">
                <a:solidFill>
                  <a:srgbClr val="000000"/>
                </a:solidFill>
                <a:latin typeface="Cracked"/>
                <a:cs typeface="Cracked"/>
              </a:rPr>
              <a:t> distributed energy resources (DERs)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8394" y="6493131"/>
            <a:ext cx="4583190" cy="338538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1600" dirty="0"/>
              <a:t>DER: PV, wind </a:t>
            </a:r>
            <a:r>
              <a:rPr lang="en-US" sz="1600" dirty="0" err="1"/>
              <a:t>tb</a:t>
            </a:r>
            <a:r>
              <a:rPr lang="en-US" sz="1600" dirty="0"/>
              <a:t>, EV, storage, smart appliances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1143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-1"/>
            <a:ext cx="4267200" cy="3443239"/>
            <a:chOff x="0" y="3602254"/>
            <a:chExt cx="4800600" cy="325226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4250017"/>
              <a:ext cx="4800600" cy="2604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68792" y="3602254"/>
              <a:ext cx="3620952" cy="61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Solar power over land: </a:t>
              </a:r>
            </a:p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&gt; 20x world energy 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988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1143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28194"/>
            <a:ext cx="4505386" cy="31523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21539"/>
            <a:ext cx="4252670" cy="830981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Risk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  <a:r>
              <a:rPr lang="en-US" sz="1600" dirty="0">
                <a:solidFill>
                  <a:schemeClr val="bg1"/>
                </a:solidFill>
              </a:rPr>
              <a:t>active DERs introduce rapid random</a:t>
            </a:r>
          </a:p>
          <a:p>
            <a:r>
              <a:rPr lang="en-US" sz="1600" dirty="0">
                <a:solidFill>
                  <a:schemeClr val="bg1"/>
                </a:solidFill>
              </a:rPr>
              <a:t>fluctuations in supply, demand, power quality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increasing risk of blackouts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24400" y="7203"/>
            <a:ext cx="4343400" cy="3193197"/>
            <a:chOff x="325057" y="3425792"/>
            <a:chExt cx="4343400" cy="3193197"/>
          </a:xfrm>
        </p:grpSpPr>
        <p:sp>
          <p:nvSpPr>
            <p:cNvPr id="16" name="TextBox 15"/>
            <p:cNvSpPr txBox="1"/>
            <p:nvPr/>
          </p:nvSpPr>
          <p:spPr>
            <a:xfrm>
              <a:off x="401257" y="3425792"/>
              <a:ext cx="426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CC00"/>
                  </a:solidFill>
                </a:rPr>
                <a:t>Opportunity</a:t>
              </a:r>
              <a:r>
                <a:rPr lang="en-US" sz="1600" dirty="0"/>
                <a:t>: active DERs enables </a:t>
              </a:r>
              <a:r>
                <a:rPr lang="en-US" sz="1600" dirty="0" err="1"/>
                <a:t>realtime</a:t>
              </a:r>
              <a:endParaRPr lang="en-US" sz="1600" dirty="0"/>
            </a:p>
            <a:p>
              <a:r>
                <a:rPr lang="en-US" sz="1600" dirty="0"/>
                <a:t>dynamic network-wide feedback control,</a:t>
              </a:r>
            </a:p>
            <a:p>
              <a:r>
                <a:rPr lang="en-US" sz="1600" dirty="0"/>
                <a:t>improving robustness, security, efficiency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057" y="4343400"/>
              <a:ext cx="4343400" cy="2275589"/>
            </a:xfrm>
            <a:prstGeom prst="rect">
              <a:avLst/>
            </a:prstGeom>
          </p:spPr>
        </p:pic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199" y="3886200"/>
            <a:ext cx="2874539" cy="2059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8" y="5686479"/>
            <a:ext cx="1179489" cy="1019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846" y="3424541"/>
            <a:ext cx="8479138" cy="461649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Caltech research: distributed control of networked DERs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45947" y="4391568"/>
            <a:ext cx="6250413" cy="1323423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pPr marL="285718" indent="-285718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Foundational  theory, practical algorithms, concrete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applications</a:t>
            </a:r>
          </a:p>
          <a:p>
            <a:pPr marL="285718" indent="-285718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Integrate engineering and economics</a:t>
            </a:r>
          </a:p>
          <a:p>
            <a:pPr marL="285718" indent="-285718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Active collaboration with industry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362200" y="6096000"/>
            <a:ext cx="6705600" cy="762000"/>
            <a:chOff x="1371600" y="6019800"/>
            <a:chExt cx="6705600" cy="762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14" y="6019800"/>
              <a:ext cx="1136489" cy="762000"/>
            </a:xfrm>
            <a:prstGeom prst="rect">
              <a:avLst/>
            </a:prstGeom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024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716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114" y="6200170"/>
              <a:ext cx="681086" cy="39305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39509" y="6240247"/>
              <a:ext cx="941747" cy="357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62714" y="6243498"/>
              <a:ext cx="332381" cy="33461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15653" y="6196923"/>
              <a:ext cx="434408" cy="43247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953000" y="6172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7977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Active DERs: implications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066800"/>
            <a:ext cx="8991600" cy="5791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Current control paradigm works well today</a:t>
            </a:r>
          </a:p>
          <a:p>
            <a:pPr lvl="1"/>
            <a:r>
              <a:rPr lang="en-US" dirty="0"/>
              <a:t>Centralized, open-loop, human-in-loop, worst-case preventive</a:t>
            </a:r>
          </a:p>
          <a:p>
            <a:pPr lvl="1"/>
            <a:r>
              <a:rPr lang="en-US" dirty="0" smtClean="0"/>
              <a:t>Low uncertainty, few active assets to control</a:t>
            </a:r>
          </a:p>
          <a:p>
            <a:pPr lvl="1"/>
            <a:r>
              <a:rPr lang="en-US" dirty="0" smtClean="0"/>
              <a:t>Schedule supplies to match loads</a:t>
            </a:r>
          </a:p>
          <a:p>
            <a:pPr marL="471383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/>
              <a:t>Future needs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Closing the loop</a:t>
            </a:r>
            <a:r>
              <a:rPr lang="en-US" dirty="0" smtClean="0"/>
              <a:t>, </a:t>
            </a:r>
            <a:r>
              <a:rPr lang="en-US" dirty="0"/>
              <a:t>e.g. real-time DR, </a:t>
            </a:r>
            <a:r>
              <a:rPr lang="en-US" dirty="0" smtClean="0"/>
              <a:t>volt/</a:t>
            </a:r>
            <a:r>
              <a:rPr lang="en-US" dirty="0" err="1" smtClean="0"/>
              <a:t>var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Fast computation </a:t>
            </a:r>
            <a:r>
              <a:rPr lang="en-US" dirty="0" smtClean="0"/>
              <a:t>to cope with rapid, random, large fluctuations in supply, demand, voltage, </a:t>
            </a:r>
            <a:r>
              <a:rPr lang="en-US" dirty="0" err="1" smtClean="0"/>
              <a:t>freq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Simple algorithms </a:t>
            </a:r>
            <a:r>
              <a:rPr lang="en-US" dirty="0" smtClean="0"/>
              <a:t>to scale to large networks of active DER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Market mechanisms </a:t>
            </a:r>
            <a:r>
              <a:rPr lang="en-US" dirty="0" smtClean="0"/>
              <a:t>to incentivize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0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418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Need for distributed control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Example: Southern California Edison</a:t>
            </a:r>
          </a:p>
          <a:p>
            <a:pPr lvl="1"/>
            <a:r>
              <a:rPr lang="en-US" dirty="0" smtClean="0"/>
              <a:t>4-5 million customers</a:t>
            </a:r>
            <a:endParaRPr lang="en-US" sz="1200" dirty="0"/>
          </a:p>
          <a:p>
            <a:pPr marL="0" indent="0">
              <a:buNone/>
            </a:pPr>
            <a:r>
              <a:rPr lang="en-US" dirty="0"/>
              <a:t>SCE Rossi </a:t>
            </a:r>
            <a:r>
              <a:rPr lang="en-US" dirty="0" smtClean="0"/>
              <a:t>feeder circuit</a:t>
            </a:r>
            <a:endParaRPr lang="en-US" dirty="0"/>
          </a:p>
          <a:p>
            <a:pPr lvl="1"/>
            <a:r>
              <a:rPr lang="en-US" sz="2000" dirty="0"/>
              <a:t>#houses: 1,407;  #commercial/industrial: 131</a:t>
            </a:r>
          </a:p>
          <a:p>
            <a:pPr lvl="1"/>
            <a:r>
              <a:rPr lang="en-US" sz="2000" dirty="0"/>
              <a:t>#transformers: 422</a:t>
            </a:r>
          </a:p>
          <a:p>
            <a:pPr lvl="1"/>
            <a:r>
              <a:rPr lang="en-US" sz="2000" dirty="0"/>
              <a:t>#lines: 2,064 (multiphase, </a:t>
            </a:r>
            <a:r>
              <a:rPr lang="en-US" sz="2000" dirty="0" err="1"/>
              <a:t>inc.</a:t>
            </a:r>
            <a:r>
              <a:rPr lang="en-US" sz="2000" dirty="0"/>
              <a:t> </a:t>
            </a:r>
            <a:r>
              <a:rPr lang="en-US" sz="2000" dirty="0" err="1"/>
              <a:t>transfomers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peak load: 3 – 6 MW</a:t>
            </a:r>
          </a:p>
          <a:p>
            <a:pPr lvl="1"/>
            <a:r>
              <a:rPr lang="en-US" sz="2000" dirty="0"/>
              <a:t>#optimization variables: 50,000</a:t>
            </a:r>
            <a:endParaRPr lang="en-US" sz="1200" dirty="0"/>
          </a:p>
          <a:p>
            <a:pPr marL="0" indent="0">
              <a:buNone/>
            </a:pPr>
            <a:r>
              <a:rPr lang="en-US" dirty="0" smtClean="0"/>
              <a:t>SCE has 4,500 feeders</a:t>
            </a:r>
          </a:p>
          <a:p>
            <a:pPr lvl="1"/>
            <a:r>
              <a:rPr lang="en-US" sz="2000" dirty="0"/>
              <a:t>~100M variables</a:t>
            </a:r>
          </a:p>
          <a:p>
            <a:pPr marL="0" indent="0">
              <a:buNone/>
            </a:pPr>
            <a:r>
              <a:rPr lang="en-US" dirty="0" smtClean="0"/>
              <a:t>United States</a:t>
            </a:r>
          </a:p>
          <a:p>
            <a:pPr lvl="1"/>
            <a:r>
              <a:rPr lang="en-US" sz="2000" dirty="0"/>
              <a:t>131M customers, 300K miles of transmission &amp; </a:t>
            </a:r>
            <a:r>
              <a:rPr lang="en-US" sz="2000" dirty="0" err="1"/>
              <a:t>distr</a:t>
            </a:r>
            <a:r>
              <a:rPr lang="en-US" sz="2000" dirty="0"/>
              <a:t> lines, 3,100 utilities</a:t>
            </a:r>
          </a:p>
          <a:p>
            <a:pPr lvl="1"/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0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4" y="3733800"/>
            <a:ext cx="235253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21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challenges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Nonconvexity</a:t>
            </a:r>
            <a:endParaRPr lang="en-US" sz="3200" dirty="0"/>
          </a:p>
          <a:p>
            <a:pPr lvl="1"/>
            <a:r>
              <a:rPr lang="en-US" dirty="0"/>
              <a:t>Convex </a:t>
            </a:r>
            <a:r>
              <a:rPr lang="en-US" dirty="0" smtClean="0"/>
              <a:t>relaxations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sz="3200" dirty="0"/>
              <a:t>Large scale</a:t>
            </a:r>
          </a:p>
          <a:p>
            <a:pPr lvl="1"/>
            <a:r>
              <a:rPr lang="en-US" dirty="0" smtClean="0"/>
              <a:t>Distributed algorithms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sz="3200" dirty="0"/>
              <a:t>Uncertainty</a:t>
            </a:r>
          </a:p>
          <a:p>
            <a:pPr lvl="1"/>
            <a:r>
              <a:rPr lang="en-US" dirty="0" smtClean="0"/>
              <a:t>Risk-limiting approach</a:t>
            </a:r>
            <a:endParaRPr lang="en-US" sz="3200" dirty="0"/>
          </a:p>
          <a:p>
            <a:pPr lvl="1"/>
            <a:endParaRPr lang="en-US" sz="1200" dirty="0"/>
          </a:p>
          <a:p>
            <a:pPr marL="0" indent="0">
              <a:buNone/>
            </a:pPr>
            <a:r>
              <a:rPr lang="en-US" sz="3200" dirty="0"/>
              <a:t>Multiple timescales</a:t>
            </a:r>
          </a:p>
          <a:p>
            <a:pPr lvl="1"/>
            <a:r>
              <a:rPr lang="en-US" dirty="0" smtClean="0"/>
              <a:t>Decomposition</a:t>
            </a: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471383" lvl="1" indent="0">
              <a:buNone/>
            </a:pPr>
            <a:endParaRPr lang="en-US" sz="1800" dirty="0"/>
          </a:p>
          <a:p>
            <a:pPr marL="471383" lvl="1" indent="0">
              <a:buNone/>
            </a:pP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0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09600"/>
            <a:ext cx="3200400" cy="21171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9000" y="2819400"/>
            <a:ext cx="1940915" cy="307760"/>
          </a:xfrm>
          <a:prstGeom prst="rect">
            <a:avLst/>
          </a:prstGeom>
          <a:solidFill>
            <a:srgbClr val="FFFFFF"/>
          </a:solidFill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Ian </a:t>
            </a:r>
            <a:r>
              <a:rPr lang="en-US" sz="1400" dirty="0" err="1" smtClean="0">
                <a:solidFill>
                  <a:srgbClr val="0000FF"/>
                </a:solidFill>
              </a:rPr>
              <a:t>Hiskens</a:t>
            </a:r>
            <a:r>
              <a:rPr lang="en-US" sz="1400" dirty="0" smtClean="0">
                <a:solidFill>
                  <a:srgbClr val="0000FF"/>
                </a:solidFill>
              </a:rPr>
              <a:t>, Michigan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34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/>
          <p:cNvCxnSpPr/>
          <p:nvPr/>
        </p:nvCxnSpPr>
        <p:spPr bwMode="auto">
          <a:xfrm flipH="1">
            <a:off x="1981200" y="5421868"/>
            <a:ext cx="70104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A3B2C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2643562" y="5421868"/>
            <a:ext cx="543860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sec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10370" y="5421868"/>
            <a:ext cx="556597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min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34008" y="5421868"/>
            <a:ext cx="646653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hour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05962" y="5421868"/>
            <a:ext cx="556822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day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116477" y="5421868"/>
            <a:ext cx="646515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year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2667000" y="4050268"/>
            <a:ext cx="1828800" cy="4572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 err="1">
                <a:solidFill>
                  <a:srgbClr val="0000FF"/>
                </a:solidFill>
              </a:rPr>
              <a:t>freq</a:t>
            </a:r>
            <a:r>
              <a:rPr lang="en-US" sz="2200" dirty="0">
                <a:solidFill>
                  <a:srgbClr val="0000FF"/>
                </a:solidFill>
              </a:rPr>
              <a:t> control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Our research</a:t>
            </a:r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572000" y="4355076"/>
            <a:ext cx="1752600" cy="457201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7F805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volt/</a:t>
            </a:r>
            <a:r>
              <a:rPr lang="en-US" sz="2200" dirty="0" err="1">
                <a:solidFill>
                  <a:srgbClr val="7F8055"/>
                </a:solidFill>
              </a:rPr>
              <a:t>var</a:t>
            </a:r>
            <a:endParaRPr lang="en-US" sz="2200" dirty="0">
              <a:solidFill>
                <a:srgbClr val="7F8055"/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4572000" y="3048000"/>
            <a:ext cx="1752600" cy="4572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7F805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EV charging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4572000" y="2590800"/>
            <a:ext cx="1752600" cy="4572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7F8055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storage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4572000" y="3505200"/>
            <a:ext cx="1752600" cy="849873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7F805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demand</a:t>
            </a:r>
          </a:p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response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118" y="4278872"/>
            <a:ext cx="1845874" cy="1107979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0000"/>
                </a:solidFill>
              </a:rPr>
              <a:t>control</a:t>
            </a:r>
          </a:p>
          <a:p>
            <a:pPr algn="ctr"/>
            <a:r>
              <a:rPr lang="en-US" sz="2200" b="1" dirty="0">
                <a:solidFill>
                  <a:srgbClr val="000000"/>
                </a:solidFill>
              </a:rPr>
              <a:t>and</a:t>
            </a:r>
          </a:p>
          <a:p>
            <a:pPr algn="ctr"/>
            <a:r>
              <a:rPr lang="en-US" sz="2200" b="1" dirty="0">
                <a:solidFill>
                  <a:srgbClr val="000000"/>
                </a:solidFill>
              </a:rPr>
              <a:t>optimization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1981200" y="1688068"/>
            <a:ext cx="0" cy="3733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A3B2C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70344" y="1916672"/>
            <a:ext cx="1705223" cy="1107979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0000"/>
                </a:solidFill>
              </a:rPr>
              <a:t>economics</a:t>
            </a:r>
          </a:p>
          <a:p>
            <a:pPr algn="ctr"/>
            <a:r>
              <a:rPr lang="en-US" sz="2200" b="1" dirty="0">
                <a:solidFill>
                  <a:srgbClr val="000000"/>
                </a:solidFill>
              </a:rPr>
              <a:t>and </a:t>
            </a:r>
          </a:p>
          <a:p>
            <a:pPr algn="ctr"/>
            <a:r>
              <a:rPr lang="en-US" sz="2200" b="1" dirty="0">
                <a:solidFill>
                  <a:srgbClr val="000000"/>
                </a:solidFill>
              </a:rPr>
              <a:t>regulations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7239000" y="1916668"/>
            <a:ext cx="1447800" cy="6858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7F8055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DER</a:t>
            </a:r>
          </a:p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adoption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6553200" y="3429000"/>
            <a:ext cx="2133600" cy="6858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7F8055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market</a:t>
            </a:r>
          </a:p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power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3581400" y="4888477"/>
            <a:ext cx="5105400" cy="380999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0000FF"/>
                </a:solidFill>
              </a:rPr>
              <a:t>optimal power flow (OPF)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239000" y="2667000"/>
            <a:ext cx="1447800" cy="685800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7F8055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7F8055"/>
                </a:solidFill>
              </a:rPr>
              <a:t>Infrastructure inv.</a:t>
            </a:r>
          </a:p>
        </p:txBody>
      </p:sp>
    </p:spTree>
    <p:extLst>
      <p:ext uri="{BB962C8B-B14F-4D97-AF65-F5344CB8AC3E}">
        <p14:creationId xmlns:p14="http://schemas.microsoft.com/office/powerpoint/2010/main" val="32893630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8" grpId="0" animBg="1"/>
      <p:bldP spid="21" grpId="0" animBg="1"/>
      <p:bldP spid="22" grpId="0" animBg="1"/>
      <p:bldP spid="23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BFBFBF"/>
                </a:solidFill>
              </a:rPr>
              <a:t>Overview &amp; challenges</a:t>
            </a:r>
          </a:p>
          <a:p>
            <a:pPr lvl="1"/>
            <a:endParaRPr lang="en-US" sz="800" dirty="0"/>
          </a:p>
          <a:p>
            <a:pPr marL="0" indent="0">
              <a:buNone/>
            </a:pPr>
            <a:r>
              <a:rPr lang="en-US" sz="3200" dirty="0"/>
              <a:t>Optimal power flow (OPF)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roblem formulation</a:t>
            </a:r>
            <a:endParaRPr lang="en-US" dirty="0"/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emidefinite</a:t>
            </a:r>
            <a:r>
              <a:rPr lang="en-US" dirty="0" smtClean="0"/>
              <a:t> relaxations</a:t>
            </a:r>
          </a:p>
          <a:p>
            <a:pPr lvl="1"/>
            <a:r>
              <a:rPr lang="en-US" dirty="0" smtClean="0"/>
              <a:t>exact relaxation</a:t>
            </a:r>
          </a:p>
          <a:p>
            <a:pPr marL="0" lvl="1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/>
              <a:t>Frequency regulation</a:t>
            </a:r>
          </a:p>
          <a:p>
            <a:pPr marL="471411" lvl="1" indent="0">
              <a:buClr>
                <a:srgbClr val="CC0000"/>
              </a:buClr>
              <a:buNone/>
            </a:pPr>
            <a:endParaRPr lang="en-US" sz="800" dirty="0"/>
          </a:p>
          <a:p>
            <a:pPr marL="0" indent="0">
              <a:buClr>
                <a:srgbClr val="CC0000"/>
              </a:buClr>
              <a:buNone/>
            </a:pPr>
            <a:r>
              <a:rPr lang="en-US" sz="3200" dirty="0">
                <a:solidFill>
                  <a:srgbClr val="000000"/>
                </a:solidFill>
              </a:rPr>
              <a:t>Applications</a:t>
            </a:r>
          </a:p>
          <a:p>
            <a:pPr marL="33334" indent="0">
              <a:buClr>
                <a:srgbClr val="CC0000"/>
              </a:buClr>
              <a:buNone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6019800"/>
            <a:ext cx="6705600" cy="762000"/>
            <a:chOff x="1371600" y="6019800"/>
            <a:chExt cx="6705600" cy="762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314" y="6019800"/>
              <a:ext cx="1136489" cy="762000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24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716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6114" y="6200170"/>
              <a:ext cx="681086" cy="39305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9509" y="6240247"/>
              <a:ext cx="941747" cy="35782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62714" y="6243498"/>
              <a:ext cx="332381" cy="3346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15653" y="6196923"/>
              <a:ext cx="434408" cy="4324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53000" y="6172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3385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6"/>
            <a:ext cx="8077200" cy="4648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 is solved routinely for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etwork control &amp; optimization decisions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arket operations &amp; pricing</a:t>
            </a:r>
          </a:p>
          <a:p>
            <a:pPr lvl="1"/>
            <a:r>
              <a:rPr lang="en-US" dirty="0" smtClean="0"/>
              <a:t>at timescales of </a:t>
            </a:r>
            <a:r>
              <a:rPr lang="en-US" dirty="0" err="1" smtClean="0"/>
              <a:t>mins</a:t>
            </a:r>
            <a:r>
              <a:rPr lang="en-US" dirty="0" smtClean="0"/>
              <a:t>, hours, days, …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Non-convex and hard to solve</a:t>
            </a:r>
          </a:p>
          <a:p>
            <a:pPr lvl="1"/>
            <a:r>
              <a:rPr lang="en-US" dirty="0" smtClean="0"/>
              <a:t>Huge literature since </a:t>
            </a:r>
            <a:r>
              <a:rPr lang="en-US" dirty="0" err="1" smtClean="0"/>
              <a:t>Carpentier</a:t>
            </a:r>
            <a:r>
              <a:rPr lang="en-US" dirty="0" smtClean="0"/>
              <a:t> 1962</a:t>
            </a:r>
          </a:p>
          <a:p>
            <a:pPr lvl="1"/>
            <a:r>
              <a:rPr lang="en-US" dirty="0" smtClean="0"/>
              <a:t>Common practice: DC power flow (LP)</a:t>
            </a:r>
          </a:p>
          <a:p>
            <a:pPr lvl="1"/>
            <a:r>
              <a:rPr lang="en-US" dirty="0" smtClean="0"/>
              <a:t>Also: Newton-</a:t>
            </a:r>
            <a:r>
              <a:rPr lang="en-US" dirty="0" err="1" smtClean="0"/>
              <a:t>Raphson</a:t>
            </a:r>
            <a:r>
              <a:rPr lang="en-US" dirty="0" smtClean="0"/>
              <a:t>, </a:t>
            </a:r>
            <a:r>
              <a:rPr lang="en-US" dirty="0"/>
              <a:t>i</a:t>
            </a:r>
            <a:r>
              <a:rPr lang="en-US" dirty="0" smtClean="0"/>
              <a:t>nterior point, 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7369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721600" y="381000"/>
            <a:ext cx="750434" cy="533400"/>
          </a:xfrm>
        </p:spPr>
        <p:txBody>
          <a:bodyPr/>
          <a:lstStyle/>
          <a:p>
            <a:pPr algn="l"/>
            <a:r>
              <a:rPr lang="en-US" sz="2000" dirty="0" err="1">
                <a:solidFill>
                  <a:srgbClr val="EAEAEA"/>
                </a:solidFill>
              </a:rPr>
              <a:t>rsrg</a:t>
            </a:r>
            <a:endParaRPr lang="en-US" sz="2400" dirty="0">
              <a:solidFill>
                <a:srgbClr val="EAEAEA"/>
              </a:solidFill>
            </a:endParaRP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881970" y="3599224"/>
            <a:ext cx="590034" cy="23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7390" tIns="8695" rIns="17390" bIns="8695">
            <a:spAutoFit/>
          </a:bodyPr>
          <a:lstStyle/>
          <a:p>
            <a:pPr algn="ctr" defTabSz="874312" eaLnBrk="1" hangingPunct="1"/>
            <a:r>
              <a:rPr lang="en-US" sz="1400" b="1" dirty="0">
                <a:solidFill>
                  <a:prstClr val="black"/>
                </a:solidFill>
                <a:latin typeface="Trebuchet MS" pitchFamily="34" charset="0"/>
              </a:rPr>
              <a:t>theory</a:t>
            </a:r>
            <a:endParaRPr lang="en-US" sz="1100" b="1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203200" y="3962400"/>
            <a:ext cx="2057400" cy="386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390" tIns="8695" rIns="17390" bIns="8695">
            <a:spAutoFit/>
          </a:bodyPr>
          <a:lstStyle/>
          <a:p>
            <a:pPr defTabSz="874312" eaLnBrk="1" hangingPunct="1"/>
            <a:r>
              <a:rPr lang="en-US" sz="1000" b="1" dirty="0">
                <a:solidFill>
                  <a:prstClr val="black"/>
                </a:solidFill>
                <a:latin typeface="Trebuchet MS" pitchFamily="34" charset="0"/>
              </a:rPr>
              <a:t>Internet</a:t>
            </a:r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: largest distributed nonlinear feedback control system</a:t>
            </a:r>
          </a:p>
          <a:p>
            <a:pPr defTabSz="874312" eaLnBrk="1" hangingPunct="1"/>
            <a:endParaRPr lang="en-US" sz="400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7188" name="Rectangle 20"/>
          <p:cNvSpPr>
            <a:spLocks noChangeArrowheads="1"/>
          </p:cNvSpPr>
          <p:nvPr/>
        </p:nvSpPr>
        <p:spPr bwMode="auto">
          <a:xfrm>
            <a:off x="152402" y="3886202"/>
            <a:ext cx="2133599" cy="279717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17390" tIns="8695" rIns="17390" bIns="8695" anchor="ctr"/>
          <a:lstStyle/>
          <a:p>
            <a:pPr eaLnBrk="1" hangingPunct="1"/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7212" name="Picture 4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42875"/>
            <a:ext cx="685800" cy="7552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pic>
        <p:nvPicPr>
          <p:cNvPr id="7214" name="Picture 4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7507" y="152402"/>
            <a:ext cx="686495" cy="70524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7215" name="Rectangle 47"/>
          <p:cNvSpPr>
            <a:spLocks noChangeArrowheads="1"/>
          </p:cNvSpPr>
          <p:nvPr/>
        </p:nvSpPr>
        <p:spPr bwMode="auto">
          <a:xfrm>
            <a:off x="8711976" y="190503"/>
            <a:ext cx="51027" cy="59531"/>
          </a:xfrm>
          <a:prstGeom prst="rect">
            <a:avLst/>
          </a:prstGeom>
          <a:solidFill>
            <a:srgbClr val="292929"/>
          </a:solidFill>
          <a:ln w="38100">
            <a:noFill/>
            <a:miter lim="800000"/>
            <a:headEnd/>
            <a:tailEnd/>
          </a:ln>
          <a:effectLst/>
        </p:spPr>
        <p:txBody>
          <a:bodyPr wrap="none" lIns="17390" tIns="8695" rIns="17390" bIns="8695" anchor="ctr"/>
          <a:lstStyle/>
          <a:p>
            <a:pPr algn="ctr" defTabSz="874312" eaLnBrk="1" hangingPunct="1"/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 bwMode="auto">
          <a:xfrm>
            <a:off x="8116824" y="533400"/>
            <a:ext cx="95097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53" tIns="43726" rIns="87453" bIns="43726" numCol="1" anchor="b" anchorCtr="0" compatLnSpc="1">
            <a:prstTxWarp prst="textNoShape">
              <a:avLst/>
            </a:prstTxWarp>
          </a:bodyPr>
          <a:lstStyle/>
          <a:p>
            <a:pPr algn="r" defTabSz="874399" eaLnBrk="1" hangingPunct="1"/>
            <a:r>
              <a:rPr lang="en-US" sz="2000" b="1" kern="0" dirty="0">
                <a:solidFill>
                  <a:srgbClr val="EAEAEA"/>
                </a:solidFill>
                <a:latin typeface="Times New Roman" pitchFamily="18" charset="0"/>
                <a:cs typeface="Times New Roman" pitchFamily="18" charset="0"/>
              </a:rPr>
              <a:t>SISL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71846" y="0"/>
            <a:ext cx="1965355" cy="923326"/>
          </a:xfrm>
          <a:prstGeom prst="rect">
            <a:avLst/>
          </a:prstGeom>
        </p:spPr>
        <p:txBody>
          <a:bodyPr wrap="square" lIns="91438" tIns="45718" rIns="91438" bIns="45718">
            <a:spAutoFit/>
          </a:bodyPr>
          <a:lstStyle/>
          <a:p>
            <a:pPr algn="ctr" eaLnBrk="1" hangingPunct="1"/>
            <a:r>
              <a:rPr lang="en-US" altLang="zh-CN" sz="3600" kern="0" dirty="0" err="1">
                <a:solidFill>
                  <a:prstClr val="white"/>
                </a:solidFill>
                <a:latin typeface="Verdana"/>
                <a:ea typeface="宋体" pitchFamily="2" charset="-122"/>
              </a:rPr>
              <a:t>NetLab</a:t>
            </a:r>
            <a:endParaRPr lang="en-US" altLang="zh-CN" sz="3600" kern="0" dirty="0">
              <a:solidFill>
                <a:prstClr val="white"/>
              </a:solidFill>
              <a:latin typeface="Verdana"/>
              <a:ea typeface="宋体" pitchFamily="2" charset="-122"/>
            </a:endParaRPr>
          </a:p>
          <a:p>
            <a:pPr algn="ctr" eaLnBrk="1" hangingPunct="1"/>
            <a:r>
              <a:rPr lang="en-US" b="1" kern="0" dirty="0" err="1">
                <a:solidFill>
                  <a:prstClr val="white"/>
                </a:solidFill>
                <a:latin typeface="Arial" pitchFamily="34" charset="0"/>
              </a:rPr>
              <a:t>prof</a:t>
            </a:r>
            <a:r>
              <a:rPr lang="en-US" b="1" kern="0" dirty="0">
                <a:solidFill>
                  <a:prstClr val="white"/>
                </a:solidFill>
                <a:latin typeface="Arial" pitchFamily="34" charset="0"/>
              </a:rPr>
              <a:t> </a:t>
            </a:r>
            <a:r>
              <a:rPr lang="en-US" b="1" kern="0" dirty="0" err="1">
                <a:solidFill>
                  <a:prstClr val="white"/>
                </a:solidFill>
                <a:latin typeface="Arial" pitchFamily="34" charset="0"/>
              </a:rPr>
              <a:t>steven</a:t>
            </a:r>
            <a:r>
              <a:rPr lang="en-US" b="1" kern="0" dirty="0">
                <a:solidFill>
                  <a:prstClr val="white"/>
                </a:solidFill>
                <a:latin typeface="Arial" pitchFamily="34" charset="0"/>
              </a:rPr>
              <a:t> low</a:t>
            </a:r>
            <a:endParaRPr lang="en-US" dirty="0">
              <a:solidFill>
                <a:prstClr val="white"/>
              </a:solidFill>
              <a:latin typeface="Arial" pitchFamily="34" charset="0"/>
            </a:endParaRPr>
          </a:p>
        </p:txBody>
      </p:sp>
      <p:graphicFrame>
        <p:nvGraphicFramePr>
          <p:cNvPr id="65" name="Object 32"/>
          <p:cNvGraphicFramePr>
            <a:graphicFrameLocks noChangeAspect="1"/>
          </p:cNvGraphicFramePr>
          <p:nvPr/>
        </p:nvGraphicFramePr>
        <p:xfrm>
          <a:off x="660400" y="2228851"/>
          <a:ext cx="513458" cy="510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06" name="Photo Editor Photo" r:id="rId5" imgW="905001" imgH="905001" progId="">
                  <p:embed/>
                </p:oleObj>
              </mc:Choice>
              <mc:Fallback>
                <p:oleObj name="Photo Editor Photo" r:id="rId5" imgW="905001" imgH="90500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2228851"/>
                        <a:ext cx="513458" cy="510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33"/>
          <p:cNvGraphicFramePr>
            <a:graphicFrameLocks noChangeAspect="1"/>
          </p:cNvGraphicFramePr>
          <p:nvPr/>
        </p:nvGraphicFramePr>
        <p:xfrm>
          <a:off x="2057401" y="2280018"/>
          <a:ext cx="420783" cy="377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07" name="Photo Editor Photo" r:id="rId7" imgW="1238423" imgH="1114581" progId="">
                  <p:embed/>
                </p:oleObj>
              </mc:Choice>
              <mc:Fallback>
                <p:oleObj name="Photo Editor Photo" r:id="rId7" imgW="1238423" imgH="11145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2280018"/>
                        <a:ext cx="420783" cy="377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34"/>
          <p:cNvGraphicFramePr>
            <a:graphicFrameLocks noChangeAspect="1"/>
          </p:cNvGraphicFramePr>
          <p:nvPr/>
        </p:nvGraphicFramePr>
        <p:xfrm>
          <a:off x="2032000" y="2768784"/>
          <a:ext cx="433772" cy="431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08" name="Photo Editor Photo" r:id="rId9" imgW="1428949" imgH="1333333" progId="">
                  <p:embed/>
                </p:oleObj>
              </mc:Choice>
              <mc:Fallback>
                <p:oleObj name="Photo Editor Photo" r:id="rId9" imgW="1428949" imgH="133333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768784"/>
                        <a:ext cx="433772" cy="431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" name="Picture 3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0208" y="2874004"/>
            <a:ext cx="478192" cy="2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6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706134" y="2743200"/>
            <a:ext cx="849867" cy="45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Line 63"/>
          <p:cNvSpPr>
            <a:spLocks noChangeShapeType="1"/>
          </p:cNvSpPr>
          <p:nvPr/>
        </p:nvSpPr>
        <p:spPr bwMode="auto">
          <a:xfrm>
            <a:off x="337338" y="2076365"/>
            <a:ext cx="4666463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1" name="Line 64"/>
          <p:cNvSpPr>
            <a:spLocks noChangeShapeType="1"/>
          </p:cNvSpPr>
          <p:nvPr/>
        </p:nvSpPr>
        <p:spPr bwMode="auto">
          <a:xfrm flipV="1">
            <a:off x="337337" y="1994904"/>
            <a:ext cx="0" cy="16292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2" name="Text Box 65"/>
          <p:cNvSpPr txBox="1">
            <a:spLocks noChangeArrowheads="1"/>
          </p:cNvSpPr>
          <p:nvPr/>
        </p:nvSpPr>
        <p:spPr bwMode="auto">
          <a:xfrm>
            <a:off x="664809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2001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3" name="Line 66"/>
          <p:cNvSpPr>
            <a:spLocks noChangeShapeType="1"/>
          </p:cNvSpPr>
          <p:nvPr/>
        </p:nvSpPr>
        <p:spPr bwMode="auto">
          <a:xfrm flipV="1">
            <a:off x="910412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4" name="Line 69"/>
          <p:cNvSpPr>
            <a:spLocks noChangeShapeType="1"/>
          </p:cNvSpPr>
          <p:nvPr/>
        </p:nvSpPr>
        <p:spPr bwMode="auto">
          <a:xfrm flipV="1">
            <a:off x="337337" y="1954175"/>
            <a:ext cx="0" cy="244383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91735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2000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6" name="Text Box 73"/>
          <p:cNvSpPr txBox="1">
            <a:spLocks noChangeArrowheads="1"/>
          </p:cNvSpPr>
          <p:nvPr/>
        </p:nvSpPr>
        <p:spPr bwMode="auto">
          <a:xfrm>
            <a:off x="50800" y="2200275"/>
            <a:ext cx="609600" cy="43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Lee Center</a:t>
            </a:r>
            <a:endParaRPr lang="en-US" sz="13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1278818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2002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 flipV="1">
            <a:off x="1524420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851892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2003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 flipV="1">
            <a:off x="2097494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2424966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2004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 flipV="1">
            <a:off x="2670569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2957107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2005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 flipV="1">
            <a:off x="3202709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3489247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2006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 flipV="1">
            <a:off x="3734850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7" name="Text Box 85"/>
          <p:cNvSpPr txBox="1">
            <a:spLocks noChangeArrowheads="1"/>
          </p:cNvSpPr>
          <p:nvPr/>
        </p:nvSpPr>
        <p:spPr bwMode="auto">
          <a:xfrm>
            <a:off x="1234524" y="2222316"/>
            <a:ext cx="695876" cy="57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0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FAST TCP theory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0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IPAM </a:t>
            </a:r>
            <a:r>
              <a:rPr lang="en-US" altLang="zh-CN" sz="1000" b="1" dirty="0" err="1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Wkp</a:t>
            </a:r>
            <a:endParaRPr lang="en-US" sz="10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8" name="Text Box 86"/>
          <p:cNvSpPr txBox="1">
            <a:spLocks noChangeArrowheads="1"/>
          </p:cNvSpPr>
          <p:nvPr/>
        </p:nvSpPr>
        <p:spPr bwMode="auto">
          <a:xfrm>
            <a:off x="1320801" y="2899761"/>
            <a:ext cx="491207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0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SC02 Demo</a:t>
            </a:r>
            <a:endParaRPr lang="en-US" sz="10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89" name="Picture 87" descr="green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720785" y="2228850"/>
            <a:ext cx="654942" cy="31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Text Box 88"/>
          <p:cNvSpPr txBox="1">
            <a:spLocks noChangeArrowheads="1"/>
          </p:cNvSpPr>
          <p:nvPr/>
        </p:nvSpPr>
        <p:spPr bwMode="auto">
          <a:xfrm>
            <a:off x="4021388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2007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91" name="Line 89"/>
          <p:cNvSpPr>
            <a:spLocks noChangeShapeType="1"/>
          </p:cNvSpPr>
          <p:nvPr/>
        </p:nvSpPr>
        <p:spPr bwMode="auto">
          <a:xfrm flipV="1">
            <a:off x="4266990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3" name="Text Box 92"/>
          <p:cNvSpPr txBox="1">
            <a:spLocks noChangeArrowheads="1"/>
          </p:cNvSpPr>
          <p:nvPr/>
        </p:nvSpPr>
        <p:spPr bwMode="auto">
          <a:xfrm>
            <a:off x="2677076" y="2257426"/>
            <a:ext cx="777744" cy="49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0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WAN-in-Lab </a:t>
            </a:r>
            <a:r>
              <a:rPr lang="en-US" altLang="zh-CN" sz="1000" b="1" dirty="0" err="1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Testbed</a:t>
            </a:r>
            <a:endParaRPr lang="en-US" sz="10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3720786" y="2630174"/>
            <a:ext cx="1105215" cy="570227"/>
            <a:chOff x="3216" y="2592"/>
            <a:chExt cx="2400" cy="1333"/>
          </a:xfrm>
        </p:grpSpPr>
        <p:pic>
          <p:nvPicPr>
            <p:cNvPr id="95" name="Picture 118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216" y="2592"/>
              <a:ext cx="2400" cy="1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" name="Oval 119"/>
            <p:cNvSpPr>
              <a:spLocks noChangeArrowheads="1"/>
            </p:cNvSpPr>
            <p:nvPr/>
          </p:nvSpPr>
          <p:spPr bwMode="auto">
            <a:xfrm>
              <a:off x="5232" y="3024"/>
              <a:ext cx="48" cy="48"/>
            </a:xfrm>
            <a:prstGeom prst="ellipse">
              <a:avLst/>
            </a:prstGeom>
            <a:solidFill>
              <a:srgbClr val="99D6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sz="9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97" name="Oval 120"/>
            <p:cNvSpPr>
              <a:spLocks noChangeArrowheads="1"/>
            </p:cNvSpPr>
            <p:nvPr/>
          </p:nvSpPr>
          <p:spPr bwMode="auto">
            <a:xfrm>
              <a:off x="3696" y="2976"/>
              <a:ext cx="48" cy="48"/>
            </a:xfrm>
            <a:prstGeom prst="ellipse">
              <a:avLst/>
            </a:prstGeom>
            <a:solidFill>
              <a:srgbClr val="99D6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sz="9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1168401" y="1285875"/>
            <a:ext cx="3078279" cy="324704"/>
          </a:xfrm>
          <a:prstGeom prst="rect">
            <a:avLst/>
          </a:prstGeom>
        </p:spPr>
        <p:txBody>
          <a:bodyPr wrap="none" lIns="32004" tIns="16002" rIns="32004" bIns="16002">
            <a:spAutoFit/>
          </a:bodyPr>
          <a:lstStyle/>
          <a:p>
            <a:pPr eaLnBrk="1" hangingPunct="1"/>
            <a:r>
              <a:rPr lang="en-US" altLang="zh-CN" sz="1900" b="1" u="sng" kern="0" dirty="0">
                <a:solidFill>
                  <a:srgbClr val="0000FF"/>
                </a:solidFill>
                <a:latin typeface="Verdana"/>
                <a:ea typeface="宋体" pitchFamily="2" charset="-122"/>
              </a:rPr>
              <a:t>Caltech  FAST  Project</a:t>
            </a:r>
            <a:endParaRPr lang="en-US" sz="2500" b="1" u="sng" dirty="0">
              <a:solidFill>
                <a:srgbClr val="0000FF"/>
              </a:solidFill>
              <a:latin typeface="Arial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5181600" y="1343025"/>
            <a:ext cx="3810000" cy="2334086"/>
            <a:chOff x="457200" y="3581400"/>
            <a:chExt cx="11430000" cy="6224228"/>
          </a:xfrm>
        </p:grpSpPr>
        <p:grpSp>
          <p:nvGrpSpPr>
            <p:cNvPr id="5" name="Group 117"/>
            <p:cNvGrpSpPr/>
            <p:nvPr/>
          </p:nvGrpSpPr>
          <p:grpSpPr>
            <a:xfrm>
              <a:off x="457200" y="3581400"/>
              <a:ext cx="11430000" cy="3860800"/>
              <a:chOff x="457200" y="3657600"/>
              <a:chExt cx="11430000" cy="3860800"/>
            </a:xfrm>
          </p:grpSpPr>
          <p:sp>
            <p:nvSpPr>
              <p:cNvPr id="51" name="Rounded Rectangle 50"/>
              <p:cNvSpPr/>
              <p:nvPr/>
            </p:nvSpPr>
            <p:spPr bwMode="auto">
              <a:xfrm>
                <a:off x="457200" y="3657600"/>
                <a:ext cx="11430000" cy="3860800"/>
              </a:xfrm>
              <a:prstGeom prst="roundRect">
                <a:avLst/>
              </a:prstGeom>
              <a:solidFill>
                <a:srgbClr val="EAEAEA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72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40"/>
              <p:cNvSpPr>
                <a:spLocks noChangeArrowheads="1"/>
              </p:cNvSpPr>
              <p:nvPr/>
            </p:nvSpPr>
            <p:spPr bwMode="auto">
              <a:xfrm>
                <a:off x="457200" y="3762104"/>
                <a:ext cx="11430000" cy="11146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 eaLnBrk="1" hangingPunct="1"/>
                <a:r>
                  <a:rPr lang="en-US" sz="1600" dirty="0">
                    <a:solidFill>
                      <a:prstClr val="black"/>
                    </a:solidFill>
                    <a:latin typeface="Verdana" pitchFamily="34" charset="0"/>
                  </a:rPr>
                  <a:t>control &amp; optimization of networks</a:t>
                </a:r>
                <a:endParaRPr lang="en-US" sz="16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54" name="Text Box 41"/>
              <p:cNvSpPr txBox="1">
                <a:spLocks noChangeArrowheads="1"/>
              </p:cNvSpPr>
              <p:nvPr/>
            </p:nvSpPr>
            <p:spPr bwMode="auto">
              <a:xfrm>
                <a:off x="2011986" y="4793160"/>
                <a:ext cx="2439129" cy="861773"/>
              </a:xfrm>
              <a:prstGeom prst="rect">
                <a:avLst/>
              </a:prstGeom>
              <a:noFill/>
              <a:ln w="19050" cmpd="sng">
                <a:solidFill>
                  <a:srgbClr val="0033CC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500" dirty="0">
                    <a:solidFill>
                      <a:prstClr val="black"/>
                    </a:solidFill>
                    <a:latin typeface="Verdana" pitchFamily="34" charset="0"/>
                  </a:rPr>
                  <a:t>theory</a:t>
                </a:r>
                <a:endParaRPr lang="en-US" sz="15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56" name="Text Box 45"/>
              <p:cNvSpPr txBox="1">
                <a:spLocks noChangeArrowheads="1"/>
              </p:cNvSpPr>
              <p:nvPr/>
            </p:nvSpPr>
            <p:spPr bwMode="auto">
              <a:xfrm>
                <a:off x="7005783" y="4793160"/>
                <a:ext cx="3862596" cy="861773"/>
              </a:xfrm>
              <a:prstGeom prst="rect">
                <a:avLst/>
              </a:prstGeom>
              <a:noFill/>
              <a:ln w="19050" cmpd="sng">
                <a:solidFill>
                  <a:srgbClr val="0033CC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500" dirty="0">
                    <a:solidFill>
                      <a:prstClr val="black"/>
                    </a:solidFill>
                    <a:latin typeface="Verdana" pitchFamily="34" charset="0"/>
                  </a:rPr>
                  <a:t>experiment</a:t>
                </a:r>
                <a:endParaRPr lang="en-US" sz="15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6959556" y="6393360"/>
                <a:ext cx="3978012" cy="861773"/>
              </a:xfrm>
              <a:prstGeom prst="rect">
                <a:avLst/>
              </a:prstGeom>
              <a:noFill/>
              <a:ln w="19050" cmpd="sng">
                <a:solidFill>
                  <a:srgbClr val="0033CC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zh-CN" sz="1500" dirty="0">
                    <a:solidFill>
                      <a:prstClr val="black"/>
                    </a:solidFill>
                    <a:latin typeface="Verdana" pitchFamily="34" charset="0"/>
                    <a:ea typeface="宋体" pitchFamily="2" charset="-122"/>
                  </a:rPr>
                  <a:t>deployment</a:t>
                </a:r>
                <a:endParaRPr lang="en-US" sz="15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59" name="Text Box 49"/>
              <p:cNvSpPr txBox="1">
                <a:spLocks noChangeArrowheads="1"/>
              </p:cNvSpPr>
              <p:nvPr/>
            </p:nvSpPr>
            <p:spPr bwMode="auto">
              <a:xfrm>
                <a:off x="1981200" y="6393360"/>
                <a:ext cx="2716080" cy="861773"/>
              </a:xfrm>
              <a:prstGeom prst="rect">
                <a:avLst/>
              </a:prstGeom>
              <a:noFill/>
              <a:ln w="19050" cmpd="sng">
                <a:solidFill>
                  <a:srgbClr val="0033CC"/>
                </a:solidFill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500" dirty="0" err="1">
                    <a:solidFill>
                      <a:prstClr val="black"/>
                    </a:solidFill>
                    <a:latin typeface="Verdana" pitchFamily="34" charset="0"/>
                  </a:rPr>
                  <a:t>testbed</a:t>
                </a:r>
                <a:endParaRPr lang="en-US" sz="15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61" name="Line 44"/>
              <p:cNvSpPr>
                <a:spLocks noChangeShapeType="1"/>
              </p:cNvSpPr>
              <p:nvPr/>
            </p:nvSpPr>
            <p:spPr bwMode="auto">
              <a:xfrm flipV="1">
                <a:off x="4800600" y="5562597"/>
                <a:ext cx="2286000" cy="812797"/>
              </a:xfrm>
              <a:prstGeom prst="line">
                <a:avLst/>
              </a:prstGeom>
              <a:noFill/>
              <a:ln w="19050" cmpd="sng">
                <a:solidFill>
                  <a:srgbClr val="0033CC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/>
                <a:endParaRPr lang="en-US" sz="11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 bwMode="auto">
              <a:xfrm>
                <a:off x="3200400" y="5562600"/>
                <a:ext cx="0" cy="8128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11" name="Straight Arrow Connector 110"/>
              <p:cNvCxnSpPr/>
              <p:nvPr/>
            </p:nvCxnSpPr>
            <p:spPr bwMode="auto">
              <a:xfrm flipV="1">
                <a:off x="4572000" y="5156200"/>
                <a:ext cx="2438400" cy="7443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13" name="Straight Arrow Connector 112"/>
              <p:cNvCxnSpPr>
                <a:stCxn id="56" idx="2"/>
                <a:endCxn id="57" idx="0"/>
              </p:cNvCxnSpPr>
              <p:nvPr/>
            </p:nvCxnSpPr>
            <p:spPr bwMode="auto">
              <a:xfrm>
                <a:off x="8937081" y="5654933"/>
                <a:ext cx="11481" cy="738427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FF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</p:grpSp>
        <p:sp>
          <p:nvSpPr>
            <p:cNvPr id="117" name="Text Box 14"/>
            <p:cNvSpPr txBox="1">
              <a:spLocks noChangeArrowheads="1"/>
            </p:cNvSpPr>
            <p:nvPr/>
          </p:nvSpPr>
          <p:spPr bwMode="auto">
            <a:xfrm>
              <a:off x="609600" y="7619999"/>
              <a:ext cx="11049000" cy="2185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9685" tIns="24842" rIns="49685" bIns="24842">
              <a:spAutoFit/>
            </a:bodyPr>
            <a:lstStyle/>
            <a:p>
              <a:pPr defTabSz="874312" eaLnBrk="1" hangingPunct="1"/>
              <a:r>
                <a:rPr lang="en-US" sz="1000" b="1" dirty="0">
                  <a:solidFill>
                    <a:prstClr val="black"/>
                  </a:solidFill>
                  <a:latin typeface="Trebuchet MS" pitchFamily="34" charset="0"/>
                </a:rPr>
                <a:t>Collaborators: </a:t>
              </a:r>
              <a:r>
                <a:rPr lang="en-US" sz="1000" dirty="0">
                  <a:solidFill>
                    <a:prstClr val="black"/>
                  </a:solidFill>
                  <a:latin typeface="Trebuchet MS" pitchFamily="34" charset="0"/>
                </a:rPr>
                <a:t>Profs</a:t>
              </a:r>
              <a:r>
                <a:rPr lang="en-US" sz="1000" b="1" dirty="0">
                  <a:solidFill>
                    <a:prstClr val="black"/>
                  </a:solidFill>
                  <a:latin typeface="Trebuchet MS" pitchFamily="34" charset="0"/>
                </a:rPr>
                <a:t> </a:t>
              </a:r>
              <a:r>
                <a:rPr lang="en-US" sz="1000" dirty="0">
                  <a:solidFill>
                    <a:prstClr val="black"/>
                  </a:solidFill>
                  <a:latin typeface="Trebuchet MS" pitchFamily="34" charset="0"/>
                </a:rPr>
                <a:t>Doyle (Caltech), Newman (Caltech), Paganini (Uruguay), Tang (Cornell), Andrew (Swinburne), Chiang (Princeton); </a:t>
              </a:r>
            </a:p>
            <a:p>
              <a:pPr defTabSz="874312" eaLnBrk="1" hangingPunct="1"/>
              <a:r>
                <a:rPr lang="en-US" sz="1000" dirty="0">
                  <a:solidFill>
                    <a:prstClr val="black"/>
                  </a:solidFill>
                  <a:latin typeface="Trebuchet MS" pitchFamily="34" charset="0"/>
                </a:rPr>
                <a:t>CACR, CERN, Internet2, SLAC, Fermi Lab, </a:t>
              </a:r>
              <a:r>
                <a:rPr lang="en-US" sz="1000" dirty="0" err="1">
                  <a:solidFill>
                    <a:prstClr val="black"/>
                  </a:solidFill>
                  <a:latin typeface="Trebuchet MS" pitchFamily="34" charset="0"/>
                </a:rPr>
                <a:t>StarLight</a:t>
              </a:r>
              <a:r>
                <a:rPr lang="en-US" sz="1000" dirty="0">
                  <a:solidFill>
                    <a:prstClr val="black"/>
                  </a:solidFill>
                  <a:latin typeface="Trebuchet MS" pitchFamily="34" charset="0"/>
                </a:rPr>
                <a:t>, Cisco, Level(3)</a:t>
              </a:r>
            </a:p>
          </p:txBody>
        </p:sp>
      </p:grpSp>
      <p:sp>
        <p:nvSpPr>
          <p:cNvPr id="129" name="Text Box 14"/>
          <p:cNvSpPr txBox="1">
            <a:spLocks noChangeArrowheads="1"/>
          </p:cNvSpPr>
          <p:nvPr/>
        </p:nvSpPr>
        <p:spPr bwMode="auto">
          <a:xfrm>
            <a:off x="3057654" y="3599224"/>
            <a:ext cx="669809" cy="23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7390" tIns="8695" rIns="17390" bIns="8695">
            <a:spAutoFit/>
          </a:bodyPr>
          <a:lstStyle/>
          <a:p>
            <a:pPr algn="ctr" defTabSz="874312" eaLnBrk="1" hangingPunct="1"/>
            <a:r>
              <a:rPr lang="en-US" sz="1400" b="1" dirty="0" err="1">
                <a:solidFill>
                  <a:prstClr val="black"/>
                </a:solidFill>
                <a:latin typeface="Trebuchet MS" pitchFamily="34" charset="0"/>
              </a:rPr>
              <a:t>testbed</a:t>
            </a:r>
            <a:endParaRPr lang="en-US" sz="1100" b="1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30" name="Rectangle 20"/>
          <p:cNvSpPr>
            <a:spLocks noChangeArrowheads="1"/>
          </p:cNvSpPr>
          <p:nvPr/>
        </p:nvSpPr>
        <p:spPr bwMode="auto">
          <a:xfrm>
            <a:off x="2387602" y="3886202"/>
            <a:ext cx="2133599" cy="279717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17390" tIns="8695" rIns="17390" bIns="8695" anchor="ctr"/>
          <a:lstStyle/>
          <a:p>
            <a:pPr eaLnBrk="1" hangingPunct="1"/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31" name="Text Box 14"/>
          <p:cNvSpPr txBox="1">
            <a:spLocks noChangeArrowheads="1"/>
          </p:cNvSpPr>
          <p:nvPr/>
        </p:nvSpPr>
        <p:spPr bwMode="auto">
          <a:xfrm>
            <a:off x="5192461" y="3599224"/>
            <a:ext cx="1010121" cy="23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7390" tIns="8695" rIns="17390" bIns="8695">
            <a:spAutoFit/>
          </a:bodyPr>
          <a:lstStyle/>
          <a:p>
            <a:pPr algn="ctr" defTabSz="874312" eaLnBrk="1" hangingPunct="1"/>
            <a:r>
              <a:rPr lang="en-US" sz="1400" b="1" dirty="0">
                <a:solidFill>
                  <a:prstClr val="black"/>
                </a:solidFill>
                <a:latin typeface="Trebuchet MS" pitchFamily="34" charset="0"/>
              </a:rPr>
              <a:t>experiment</a:t>
            </a:r>
            <a:endParaRPr lang="en-US" sz="1100" b="1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32" name="Rectangle 20"/>
          <p:cNvSpPr>
            <a:spLocks noChangeArrowheads="1"/>
          </p:cNvSpPr>
          <p:nvPr/>
        </p:nvSpPr>
        <p:spPr bwMode="auto">
          <a:xfrm>
            <a:off x="4622801" y="3886202"/>
            <a:ext cx="2133599" cy="279717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17390" tIns="8695" rIns="17390" bIns="8695" anchor="ctr"/>
          <a:lstStyle/>
          <a:p>
            <a:pPr eaLnBrk="1" hangingPunct="1"/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33" name="Text Box 14"/>
          <p:cNvSpPr txBox="1">
            <a:spLocks noChangeArrowheads="1"/>
          </p:cNvSpPr>
          <p:nvPr/>
        </p:nvSpPr>
        <p:spPr bwMode="auto">
          <a:xfrm>
            <a:off x="7366818" y="3599224"/>
            <a:ext cx="1032125" cy="23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7390" tIns="8695" rIns="17390" bIns="8695">
            <a:spAutoFit/>
          </a:bodyPr>
          <a:lstStyle/>
          <a:p>
            <a:pPr algn="ctr" defTabSz="874312" eaLnBrk="1" hangingPunct="1"/>
            <a:r>
              <a:rPr lang="en-US" sz="1400" b="1" dirty="0">
                <a:solidFill>
                  <a:prstClr val="black"/>
                </a:solidFill>
                <a:latin typeface="Trebuchet MS" pitchFamily="34" charset="0"/>
              </a:rPr>
              <a:t>deployment</a:t>
            </a:r>
            <a:endParaRPr lang="en-US" sz="1100" b="1" dirty="0">
              <a:solidFill>
                <a:prstClr val="black"/>
              </a:solidFill>
              <a:latin typeface="Trebuchet MS" pitchFamily="34" charset="0"/>
            </a:endParaRPr>
          </a:p>
        </p:txBody>
      </p:sp>
      <p:sp>
        <p:nvSpPr>
          <p:cNvPr id="138" name="Text Box 17"/>
          <p:cNvSpPr txBox="1">
            <a:spLocks noChangeArrowheads="1"/>
          </p:cNvSpPr>
          <p:nvPr/>
        </p:nvSpPr>
        <p:spPr bwMode="auto">
          <a:xfrm>
            <a:off x="203200" y="4495802"/>
            <a:ext cx="2057400" cy="47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390" tIns="8695" rIns="17390" bIns="8695">
            <a:spAutoFit/>
          </a:bodyPr>
          <a:lstStyle/>
          <a:p>
            <a:pPr defTabSz="874312" eaLnBrk="1" hangingPunct="1"/>
            <a:r>
              <a:rPr lang="en-US" sz="1000" b="1" dirty="0">
                <a:solidFill>
                  <a:prstClr val="black"/>
                </a:solidFill>
                <a:latin typeface="Trebuchet MS" pitchFamily="34" charset="0"/>
              </a:rPr>
              <a:t>Reverse engineering: </a:t>
            </a:r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TCP is real-time distributed algorithm over Internet to maximize utility </a:t>
            </a:r>
          </a:p>
        </p:txBody>
      </p:sp>
      <p:graphicFrame>
        <p:nvGraphicFramePr>
          <p:cNvPr id="49158" name="Object 6"/>
          <p:cNvGraphicFramePr>
            <a:graphicFrameLocks/>
          </p:cNvGraphicFramePr>
          <p:nvPr/>
        </p:nvGraphicFramePr>
        <p:xfrm>
          <a:off x="355601" y="5010150"/>
          <a:ext cx="15922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09" name="Equation" r:id="rId15" imgW="1803240" imgH="291960" progId="Equation.3">
                  <p:embed/>
                </p:oleObj>
              </mc:Choice>
              <mc:Fallback>
                <p:oleObj name="Equation" r:id="rId15" imgW="1803240" imgH="291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1" y="5010150"/>
                        <a:ext cx="15922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 Box 17"/>
          <p:cNvSpPr txBox="1">
            <a:spLocks noChangeArrowheads="1"/>
          </p:cNvSpPr>
          <p:nvPr/>
        </p:nvSpPr>
        <p:spPr bwMode="auto">
          <a:xfrm>
            <a:off x="203200" y="5486402"/>
            <a:ext cx="2057400" cy="47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390" tIns="8695" rIns="17390" bIns="8695">
            <a:spAutoFit/>
          </a:bodyPr>
          <a:lstStyle/>
          <a:p>
            <a:pPr defTabSz="874312" eaLnBrk="1" hangingPunct="1"/>
            <a:r>
              <a:rPr lang="en-US" sz="1000" b="1" dirty="0">
                <a:solidFill>
                  <a:prstClr val="black"/>
                </a:solidFill>
                <a:latin typeface="Trebuchet MS" pitchFamily="34" charset="0"/>
              </a:rPr>
              <a:t>Forward engineering: </a:t>
            </a:r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Invention of </a:t>
            </a:r>
            <a:r>
              <a:rPr lang="en-US" sz="1000" dirty="0" err="1">
                <a:solidFill>
                  <a:prstClr val="black"/>
                </a:solidFill>
                <a:latin typeface="Trebuchet MS" pitchFamily="34" charset="0"/>
              </a:rPr>
              <a:t>FastTCP</a:t>
            </a:r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 based on control theory &amp; convex optimization</a:t>
            </a:r>
          </a:p>
        </p:txBody>
      </p:sp>
      <p:graphicFrame>
        <p:nvGraphicFramePr>
          <p:cNvPr id="49159" name="Object 7"/>
          <p:cNvGraphicFramePr>
            <a:graphicFrameLocks/>
          </p:cNvGraphicFramePr>
          <p:nvPr/>
        </p:nvGraphicFramePr>
        <p:xfrm>
          <a:off x="482600" y="5972175"/>
          <a:ext cx="1397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10" name="Equation" r:id="rId17" imgW="1803240" imgH="939600" progId="Equation.3">
                  <p:embed/>
                </p:oleObj>
              </mc:Choice>
              <mc:Fallback>
                <p:oleObj name="Equation" r:id="rId17" imgW="1803240" imgH="939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5972175"/>
                        <a:ext cx="13970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" name="Picture 6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622800" y="4642757"/>
            <a:ext cx="2133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4" name="Rectangle 20"/>
          <p:cNvSpPr>
            <a:spLocks noChangeArrowheads="1"/>
          </p:cNvSpPr>
          <p:nvPr/>
        </p:nvSpPr>
        <p:spPr bwMode="auto">
          <a:xfrm>
            <a:off x="5080000" y="5261881"/>
            <a:ext cx="1193800" cy="31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8" rIns="91438" bIns="45718" anchor="b"/>
          <a:lstStyle/>
          <a:p>
            <a:pPr algn="ctr" eaLnBrk="1" hangingPunct="1"/>
            <a:r>
              <a:rPr lang="en-US" sz="700" dirty="0">
                <a:solidFill>
                  <a:srgbClr val="0033CC"/>
                </a:solidFill>
                <a:latin typeface="Verdana" pitchFamily="34" charset="0"/>
              </a:rPr>
              <a:t>Internet2 LSR </a:t>
            </a:r>
          </a:p>
          <a:p>
            <a:pPr algn="ctr" eaLnBrk="1" hangingPunct="1"/>
            <a:r>
              <a:rPr lang="en-US" altLang="zh-CN" sz="700" dirty="0" err="1">
                <a:solidFill>
                  <a:srgbClr val="0033CC"/>
                </a:solidFill>
                <a:latin typeface="Verdana" pitchFamily="34" charset="0"/>
                <a:ea typeface="宋体" pitchFamily="2" charset="-122"/>
              </a:rPr>
              <a:t>SuperComputing</a:t>
            </a:r>
            <a:r>
              <a:rPr lang="en-US" altLang="zh-CN" sz="700" dirty="0">
                <a:solidFill>
                  <a:srgbClr val="0033CC"/>
                </a:solidFill>
                <a:latin typeface="Verdana" pitchFamily="34" charset="0"/>
                <a:ea typeface="宋体" pitchFamily="2" charset="-122"/>
              </a:rPr>
              <a:t> BC</a:t>
            </a:r>
            <a:endParaRPr lang="en-US" sz="700" dirty="0">
              <a:solidFill>
                <a:srgbClr val="0033CC"/>
              </a:solidFill>
              <a:latin typeface="Verdana" pitchFamily="34" charset="0"/>
            </a:endParaRPr>
          </a:p>
        </p:txBody>
      </p:sp>
      <p:sp>
        <p:nvSpPr>
          <p:cNvPr id="146" name="Rectangle 20"/>
          <p:cNvSpPr>
            <a:spLocks noChangeArrowheads="1"/>
          </p:cNvSpPr>
          <p:nvPr/>
        </p:nvSpPr>
        <p:spPr bwMode="auto">
          <a:xfrm>
            <a:off x="6197600" y="5008790"/>
            <a:ext cx="558800" cy="19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8" rIns="91438" bIns="45718" anchor="b"/>
          <a:lstStyle/>
          <a:p>
            <a:pPr algn="ctr" eaLnBrk="1" hangingPunct="1"/>
            <a:r>
              <a:rPr lang="en-US" sz="600" dirty="0">
                <a:solidFill>
                  <a:srgbClr val="0033CC"/>
                </a:solidFill>
                <a:latin typeface="Verdana" pitchFamily="34" charset="0"/>
              </a:rPr>
              <a:t>SC 2004</a:t>
            </a:r>
          </a:p>
        </p:txBody>
      </p:sp>
      <p:sp>
        <p:nvSpPr>
          <p:cNvPr id="164" name="Text Box 17"/>
          <p:cNvSpPr txBox="1">
            <a:spLocks noChangeArrowheads="1"/>
          </p:cNvSpPr>
          <p:nvPr/>
        </p:nvSpPr>
        <p:spPr bwMode="auto">
          <a:xfrm>
            <a:off x="4622800" y="3940377"/>
            <a:ext cx="2133600" cy="47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390" tIns="8695" rIns="17390" bIns="8695">
            <a:spAutoFit/>
          </a:bodyPr>
          <a:lstStyle/>
          <a:p>
            <a:pPr algn="ctr" defTabSz="874312" eaLnBrk="1" hangingPunct="1"/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Scientists have used </a:t>
            </a:r>
            <a:r>
              <a:rPr lang="en-US" sz="1000" dirty="0" err="1">
                <a:solidFill>
                  <a:prstClr val="black"/>
                </a:solidFill>
                <a:latin typeface="Trebuchet MS" pitchFamily="34" charset="0"/>
              </a:rPr>
              <a:t>FastTCP</a:t>
            </a:r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 to break world records on data transfer between 2002 – 2006 </a:t>
            </a:r>
          </a:p>
        </p:txBody>
      </p:sp>
      <p:sp>
        <p:nvSpPr>
          <p:cNvPr id="187" name="Text Box 17"/>
          <p:cNvSpPr txBox="1">
            <a:spLocks noChangeArrowheads="1"/>
          </p:cNvSpPr>
          <p:nvPr/>
        </p:nvSpPr>
        <p:spPr bwMode="auto">
          <a:xfrm>
            <a:off x="6857999" y="3962402"/>
            <a:ext cx="2133600" cy="47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390" tIns="8695" rIns="17390" bIns="8695">
            <a:spAutoFit/>
          </a:bodyPr>
          <a:lstStyle/>
          <a:p>
            <a:pPr algn="ctr" defTabSz="874312" eaLnBrk="1" hangingPunct="1"/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FAST is commercialized by </a:t>
            </a:r>
            <a:r>
              <a:rPr lang="en-US" sz="1000" dirty="0" err="1">
                <a:solidFill>
                  <a:prstClr val="black"/>
                </a:solidFill>
                <a:latin typeface="Trebuchet MS" pitchFamily="34" charset="0"/>
              </a:rPr>
              <a:t>FastSoft</a:t>
            </a:r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;   it accelerates world’s 2</a:t>
            </a:r>
            <a:r>
              <a:rPr lang="en-US" sz="1000" baseline="30000" dirty="0">
                <a:solidFill>
                  <a:prstClr val="black"/>
                </a:solidFill>
                <a:latin typeface="Trebuchet MS" pitchFamily="34" charset="0"/>
              </a:rPr>
              <a:t>nd</a:t>
            </a:r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 largest CDN and Fortune 100 companies</a:t>
            </a:r>
          </a:p>
        </p:txBody>
      </p:sp>
      <p:grpSp>
        <p:nvGrpSpPr>
          <p:cNvPr id="6" name="Group 120"/>
          <p:cNvGrpSpPr/>
          <p:nvPr/>
        </p:nvGrpSpPr>
        <p:grpSpPr>
          <a:xfrm>
            <a:off x="6934199" y="4543426"/>
            <a:ext cx="1981200" cy="792983"/>
            <a:chOff x="20802598" y="12039600"/>
            <a:chExt cx="5943600" cy="2114622"/>
          </a:xfrm>
        </p:grpSpPr>
        <p:grpSp>
          <p:nvGrpSpPr>
            <p:cNvPr id="7" name="Group 48"/>
            <p:cNvGrpSpPr>
              <a:grpSpLocks/>
            </p:cNvGrpSpPr>
            <p:nvPr/>
          </p:nvGrpSpPr>
          <p:grpSpPr bwMode="auto">
            <a:xfrm>
              <a:off x="22060852" y="12573000"/>
              <a:ext cx="4304556" cy="441238"/>
              <a:chOff x="1728" y="1008"/>
              <a:chExt cx="1920" cy="480"/>
            </a:xfrm>
          </p:grpSpPr>
          <p:sp>
            <p:nvSpPr>
              <p:cNvPr id="182" name="Arc 49"/>
              <p:cNvSpPr>
                <a:spLocks/>
              </p:cNvSpPr>
              <p:nvPr/>
            </p:nvSpPr>
            <p:spPr bwMode="auto">
              <a:xfrm>
                <a:off x="2688" y="1008"/>
                <a:ext cx="960" cy="240"/>
              </a:xfrm>
              <a:custGeom>
                <a:avLst/>
                <a:gdLst>
                  <a:gd name="T0" fmla="*/ 0 w 21600"/>
                  <a:gd name="T1" fmla="*/ 0 h 21600"/>
                  <a:gd name="T2" fmla="*/ 960 w 21600"/>
                  <a:gd name="T3" fmla="*/ 240 h 21600"/>
                  <a:gd name="T4" fmla="*/ 0 w 21600"/>
                  <a:gd name="T5" fmla="*/ 24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005568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sz="10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83" name="Arc 50"/>
              <p:cNvSpPr>
                <a:spLocks/>
              </p:cNvSpPr>
              <p:nvPr/>
            </p:nvSpPr>
            <p:spPr bwMode="auto">
              <a:xfrm flipV="1">
                <a:off x="2688" y="1248"/>
                <a:ext cx="960" cy="240"/>
              </a:xfrm>
              <a:custGeom>
                <a:avLst/>
                <a:gdLst>
                  <a:gd name="T0" fmla="*/ 0 w 21600"/>
                  <a:gd name="T1" fmla="*/ 0 h 21600"/>
                  <a:gd name="T2" fmla="*/ 960 w 21600"/>
                  <a:gd name="T3" fmla="*/ 240 h 21600"/>
                  <a:gd name="T4" fmla="*/ 0 w 21600"/>
                  <a:gd name="T5" fmla="*/ 24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005568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sz="10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84" name="Arc 51"/>
              <p:cNvSpPr>
                <a:spLocks/>
              </p:cNvSpPr>
              <p:nvPr/>
            </p:nvSpPr>
            <p:spPr bwMode="auto">
              <a:xfrm flipH="1">
                <a:off x="1728" y="1008"/>
                <a:ext cx="960" cy="240"/>
              </a:xfrm>
              <a:custGeom>
                <a:avLst/>
                <a:gdLst>
                  <a:gd name="T0" fmla="*/ 0 w 21600"/>
                  <a:gd name="T1" fmla="*/ 0 h 21600"/>
                  <a:gd name="T2" fmla="*/ 960 w 21600"/>
                  <a:gd name="T3" fmla="*/ 240 h 21600"/>
                  <a:gd name="T4" fmla="*/ 0 w 21600"/>
                  <a:gd name="T5" fmla="*/ 24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005568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sz="10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85" name="Arc 52"/>
              <p:cNvSpPr>
                <a:spLocks/>
              </p:cNvSpPr>
              <p:nvPr/>
            </p:nvSpPr>
            <p:spPr bwMode="auto">
              <a:xfrm flipH="1" flipV="1">
                <a:off x="1728" y="1248"/>
                <a:ext cx="960" cy="240"/>
              </a:xfrm>
              <a:custGeom>
                <a:avLst/>
                <a:gdLst>
                  <a:gd name="T0" fmla="*/ 0 w 21600"/>
                  <a:gd name="T1" fmla="*/ 0 h 21600"/>
                  <a:gd name="T2" fmla="*/ 960 w 21600"/>
                  <a:gd name="T3" fmla="*/ 240 h 21600"/>
                  <a:gd name="T4" fmla="*/ 0 w 21600"/>
                  <a:gd name="T5" fmla="*/ 24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005568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sz="10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167" name="Text Box 53"/>
            <p:cNvSpPr txBox="1">
              <a:spLocks noChangeArrowheads="1"/>
            </p:cNvSpPr>
            <p:nvPr/>
          </p:nvSpPr>
          <p:spPr bwMode="auto">
            <a:xfrm>
              <a:off x="23493499" y="12039600"/>
              <a:ext cx="1631217" cy="57451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700" dirty="0" err="1">
                  <a:solidFill>
                    <a:srgbClr val="005568"/>
                  </a:solidFill>
                  <a:latin typeface="Myriad Pro" pitchFamily="34" charset="0"/>
                  <a:ea typeface="宋体" pitchFamily="2" charset="-122"/>
                  <a:cs typeface="Times New Roman" pitchFamily="18" charset="0"/>
                </a:rPr>
                <a:t>FastTCP</a:t>
              </a:r>
              <a:r>
                <a:rPr lang="en-US" altLang="zh-CN" sz="800" dirty="0">
                  <a:solidFill>
                    <a:prstClr val="black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</a:t>
              </a:r>
              <a:endParaRPr lang="en-US" sz="800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grpSp>
          <p:nvGrpSpPr>
            <p:cNvPr id="8" name="Group 54"/>
            <p:cNvGrpSpPr>
              <a:grpSpLocks/>
            </p:cNvGrpSpPr>
            <p:nvPr/>
          </p:nvGrpSpPr>
          <p:grpSpPr bwMode="auto">
            <a:xfrm>
              <a:off x="21084688" y="12665162"/>
              <a:ext cx="860910" cy="288838"/>
              <a:chOff x="1728" y="1008"/>
              <a:chExt cx="1920" cy="480"/>
            </a:xfrm>
          </p:grpSpPr>
          <p:sp>
            <p:nvSpPr>
              <p:cNvPr id="178" name="Arc 55"/>
              <p:cNvSpPr>
                <a:spLocks/>
              </p:cNvSpPr>
              <p:nvPr/>
            </p:nvSpPr>
            <p:spPr bwMode="auto">
              <a:xfrm>
                <a:off x="2688" y="1008"/>
                <a:ext cx="960" cy="240"/>
              </a:xfrm>
              <a:custGeom>
                <a:avLst/>
                <a:gdLst>
                  <a:gd name="T0" fmla="*/ 0 w 21600"/>
                  <a:gd name="T1" fmla="*/ 0 h 21600"/>
                  <a:gd name="T2" fmla="*/ 960 w 21600"/>
                  <a:gd name="T3" fmla="*/ 240 h 21600"/>
                  <a:gd name="T4" fmla="*/ 0 w 21600"/>
                  <a:gd name="T5" fmla="*/ 24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005568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sz="10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79" name="Arc 56"/>
              <p:cNvSpPr>
                <a:spLocks/>
              </p:cNvSpPr>
              <p:nvPr/>
            </p:nvSpPr>
            <p:spPr bwMode="auto">
              <a:xfrm flipV="1">
                <a:off x="2688" y="1248"/>
                <a:ext cx="960" cy="240"/>
              </a:xfrm>
              <a:custGeom>
                <a:avLst/>
                <a:gdLst>
                  <a:gd name="T0" fmla="*/ 0 w 21600"/>
                  <a:gd name="T1" fmla="*/ 0 h 21600"/>
                  <a:gd name="T2" fmla="*/ 960 w 21600"/>
                  <a:gd name="T3" fmla="*/ 240 h 21600"/>
                  <a:gd name="T4" fmla="*/ 0 w 21600"/>
                  <a:gd name="T5" fmla="*/ 24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005568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sz="10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80" name="Arc 57"/>
              <p:cNvSpPr>
                <a:spLocks/>
              </p:cNvSpPr>
              <p:nvPr/>
            </p:nvSpPr>
            <p:spPr bwMode="auto">
              <a:xfrm flipH="1">
                <a:off x="1728" y="1008"/>
                <a:ext cx="960" cy="240"/>
              </a:xfrm>
              <a:custGeom>
                <a:avLst/>
                <a:gdLst>
                  <a:gd name="T0" fmla="*/ 0 w 21600"/>
                  <a:gd name="T1" fmla="*/ 0 h 21600"/>
                  <a:gd name="T2" fmla="*/ 960 w 21600"/>
                  <a:gd name="T3" fmla="*/ 240 h 21600"/>
                  <a:gd name="T4" fmla="*/ 0 w 21600"/>
                  <a:gd name="T5" fmla="*/ 24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005568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sz="10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81" name="Arc 58"/>
              <p:cNvSpPr>
                <a:spLocks/>
              </p:cNvSpPr>
              <p:nvPr/>
            </p:nvSpPr>
            <p:spPr bwMode="auto">
              <a:xfrm flipH="1" flipV="1">
                <a:off x="1728" y="1248"/>
                <a:ext cx="960" cy="240"/>
              </a:xfrm>
              <a:custGeom>
                <a:avLst/>
                <a:gdLst>
                  <a:gd name="T0" fmla="*/ 0 w 21600"/>
                  <a:gd name="T1" fmla="*/ 0 h 21600"/>
                  <a:gd name="T2" fmla="*/ 960 w 21600"/>
                  <a:gd name="T3" fmla="*/ 240 h 21600"/>
                  <a:gd name="T4" fmla="*/ 0 w 21600"/>
                  <a:gd name="T5" fmla="*/ 24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5400">
                <a:solidFill>
                  <a:srgbClr val="005568"/>
                </a:solidFill>
                <a:prstDash val="sysDot"/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sz="1000" dirty="0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169" name="Text Box 59"/>
            <p:cNvSpPr txBox="1">
              <a:spLocks noChangeArrowheads="1"/>
            </p:cNvSpPr>
            <p:nvPr/>
          </p:nvSpPr>
          <p:spPr bwMode="auto">
            <a:xfrm>
              <a:off x="21107398" y="12249091"/>
              <a:ext cx="1092606" cy="53348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700" dirty="0">
                  <a:solidFill>
                    <a:srgbClr val="005568"/>
                  </a:solidFill>
                  <a:latin typeface="Myriad Pro" pitchFamily="34" charset="0"/>
                  <a:ea typeface="宋体" pitchFamily="2" charset="-122"/>
                  <a:cs typeface="Times New Roman" pitchFamily="18" charset="0"/>
                </a:rPr>
                <a:t>TCP</a:t>
              </a:r>
              <a:r>
                <a:rPr lang="en-US" altLang="zh-CN" sz="700" dirty="0">
                  <a:solidFill>
                    <a:srgbClr val="005568"/>
                  </a:solidFill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</a:t>
              </a:r>
              <a:endParaRPr lang="en-US" sz="700" dirty="0">
                <a:solidFill>
                  <a:srgbClr val="005568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71" name="Line 61"/>
            <p:cNvSpPr>
              <a:spLocks noChangeShapeType="1"/>
            </p:cNvSpPr>
            <p:nvPr/>
          </p:nvSpPr>
          <p:spPr bwMode="auto">
            <a:xfrm flipV="1">
              <a:off x="21266167" y="13546139"/>
              <a:ext cx="2185392" cy="0"/>
            </a:xfrm>
            <a:prstGeom prst="line">
              <a:avLst/>
            </a:prstGeom>
            <a:noFill/>
            <a:ln w="19050">
              <a:solidFill>
                <a:srgbClr val="99D600"/>
              </a:solidFill>
              <a:prstDash val="solid"/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lang="en-US" sz="10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72" name="Line 62"/>
            <p:cNvSpPr>
              <a:spLocks noChangeShapeType="1"/>
            </p:cNvSpPr>
            <p:nvPr/>
          </p:nvSpPr>
          <p:spPr bwMode="auto">
            <a:xfrm flipV="1">
              <a:off x="25173379" y="13546139"/>
              <a:ext cx="860910" cy="0"/>
            </a:xfrm>
            <a:prstGeom prst="line">
              <a:avLst/>
            </a:prstGeom>
            <a:noFill/>
            <a:ln w="19050">
              <a:solidFill>
                <a:srgbClr val="99D600"/>
              </a:solidFill>
              <a:prstDash val="solid"/>
              <a:round/>
              <a:headEnd/>
              <a:tailEnd type="triangle" w="med" len="med"/>
            </a:ln>
          </p:spPr>
          <p:txBody>
            <a:bodyPr/>
            <a:lstStyle/>
            <a:p>
              <a:pPr eaLnBrk="1" hangingPunct="1"/>
              <a:endParaRPr lang="en-US" sz="10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pic>
          <p:nvPicPr>
            <p:cNvPr id="173" name="Picture 63" descr="aria left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21464839" y="13371440"/>
              <a:ext cx="1095456" cy="441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" name="Picture 64" descr="InternetCloud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23241000" y="13138507"/>
              <a:ext cx="2119167" cy="801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5" name="Text Box 65"/>
            <p:cNvSpPr txBox="1">
              <a:spLocks noChangeArrowheads="1"/>
            </p:cNvSpPr>
            <p:nvPr/>
          </p:nvSpPr>
          <p:spPr bwMode="auto">
            <a:xfrm>
              <a:off x="23545801" y="13335001"/>
              <a:ext cx="1600197" cy="45140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500" b="1" dirty="0">
                  <a:solidFill>
                    <a:srgbClr val="005568"/>
                  </a:solidFill>
                  <a:latin typeface="Verdana" pitchFamily="34" charset="0"/>
                  <a:cs typeface="Times New Roman" pitchFamily="18" charset="0"/>
                </a:rPr>
                <a:t>Internet</a:t>
              </a:r>
            </a:p>
          </p:txBody>
        </p:sp>
        <p:pic>
          <p:nvPicPr>
            <p:cNvPr id="176" name="Picture 66" descr="flatScreen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25968067" y="13022040"/>
              <a:ext cx="778131" cy="748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7" name="Picture 67" descr="Server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20802598" y="13138507"/>
              <a:ext cx="430455" cy="698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1" name="Text Box 17"/>
            <p:cNvSpPr txBox="1">
              <a:spLocks noChangeArrowheads="1"/>
            </p:cNvSpPr>
            <p:nvPr/>
          </p:nvSpPr>
          <p:spPr bwMode="auto">
            <a:xfrm>
              <a:off x="21259801" y="13815254"/>
              <a:ext cx="1523997" cy="338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9685" tIns="24842" rIns="49685" bIns="24842">
              <a:spAutoFit/>
            </a:bodyPr>
            <a:lstStyle/>
            <a:p>
              <a:pPr algn="ctr" defTabSz="874312" eaLnBrk="1" hangingPunct="1"/>
              <a:r>
                <a:rPr lang="en-US" sz="500" dirty="0" smtClean="0">
                  <a:solidFill>
                    <a:prstClr val="black"/>
                  </a:solidFill>
                  <a:latin typeface="Trebuchet MS" pitchFamily="34" charset="0"/>
                </a:rPr>
                <a:t>FAST in a box</a:t>
              </a:r>
            </a:p>
          </p:txBody>
        </p:sp>
      </p:grpSp>
      <p:sp>
        <p:nvSpPr>
          <p:cNvPr id="196" name="Text Box 17"/>
          <p:cNvSpPr txBox="1">
            <a:spLocks noChangeArrowheads="1"/>
          </p:cNvSpPr>
          <p:nvPr/>
        </p:nvSpPr>
        <p:spPr bwMode="auto">
          <a:xfrm>
            <a:off x="2387600" y="3962402"/>
            <a:ext cx="2133600" cy="63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7390" tIns="8695" rIns="17390" bIns="8695">
            <a:spAutoFit/>
          </a:bodyPr>
          <a:lstStyle/>
          <a:p>
            <a:pPr algn="ctr" defTabSz="874312" eaLnBrk="1" hangingPunct="1"/>
            <a:r>
              <a:rPr lang="en-US" sz="1000" b="1" dirty="0">
                <a:solidFill>
                  <a:prstClr val="black"/>
                </a:solidFill>
                <a:latin typeface="Trebuchet MS" pitchFamily="34" charset="0"/>
              </a:rPr>
              <a:t>WAN-in-Lab </a:t>
            </a:r>
            <a:r>
              <a:rPr lang="en-US" sz="1000" dirty="0">
                <a:solidFill>
                  <a:prstClr val="black"/>
                </a:solidFill>
                <a:latin typeface="Trebuchet MS" pitchFamily="34" charset="0"/>
              </a:rPr>
              <a:t>: one-of-a-kind wind- tunnel in academic networking, with 2,400km of fiber, optical switches, routers, servers, accelerators</a:t>
            </a:r>
          </a:p>
        </p:txBody>
      </p:sp>
      <p:grpSp>
        <p:nvGrpSpPr>
          <p:cNvPr id="9" name="Group 114"/>
          <p:cNvGrpSpPr/>
          <p:nvPr/>
        </p:nvGrpSpPr>
        <p:grpSpPr>
          <a:xfrm>
            <a:off x="6985000" y="5389586"/>
            <a:ext cx="1800226" cy="1349759"/>
            <a:chOff x="21040723" y="14372227"/>
            <a:chExt cx="5400677" cy="3599357"/>
          </a:xfrm>
        </p:grpSpPr>
        <p:graphicFrame>
          <p:nvGraphicFramePr>
            <p:cNvPr id="49169" name="Object 22"/>
            <p:cNvGraphicFramePr>
              <a:graphicFrameLocks noChangeAspect="1"/>
            </p:cNvGraphicFramePr>
            <p:nvPr/>
          </p:nvGraphicFramePr>
          <p:xfrm>
            <a:off x="21040723" y="14372227"/>
            <a:ext cx="5400675" cy="35347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11" name="Chart" r:id="rId25" imgW="5610149" imgH="2895600" progId="Excel.Sheet.8">
                    <p:embed/>
                  </p:oleObj>
                </mc:Choice>
                <mc:Fallback>
                  <p:oleObj name="Chart" r:id="rId25" imgW="5610149" imgH="2895600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40723" y="14372227"/>
                          <a:ext cx="5400675" cy="35347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2" name="Rectangle 23"/>
            <p:cNvSpPr>
              <a:spLocks noChangeArrowheads="1"/>
            </p:cNvSpPr>
            <p:nvPr/>
          </p:nvSpPr>
          <p:spPr bwMode="auto">
            <a:xfrm>
              <a:off x="22021798" y="17449799"/>
              <a:ext cx="152402" cy="228601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lIns="261253" tIns="130627" rIns="261253" bIns="130627" anchor="ctr"/>
            <a:lstStyle/>
            <a:p>
              <a:pPr eaLnBrk="1" hangingPunct="1"/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94" name="Text Box 17"/>
            <p:cNvSpPr txBox="1">
              <a:spLocks noChangeArrowheads="1"/>
            </p:cNvSpPr>
            <p:nvPr/>
          </p:nvSpPr>
          <p:spPr bwMode="auto">
            <a:xfrm>
              <a:off x="22174201" y="17427432"/>
              <a:ext cx="1066797" cy="544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9685" tIns="24842" rIns="49685" bIns="24842">
              <a:spAutoFit/>
            </a:bodyPr>
            <a:lstStyle/>
            <a:p>
              <a:pPr algn="ctr" defTabSz="874312" eaLnBrk="1" hangingPunct="1"/>
              <a:r>
                <a:rPr lang="en-US" sz="500" dirty="0">
                  <a:solidFill>
                    <a:prstClr val="black"/>
                  </a:solidFill>
                  <a:latin typeface="Trebuchet MS" pitchFamily="34" charset="0"/>
                </a:rPr>
                <a:t>with FAST</a:t>
              </a:r>
            </a:p>
          </p:txBody>
        </p:sp>
        <p:sp>
          <p:nvSpPr>
            <p:cNvPr id="195" name="Text Box 17"/>
            <p:cNvSpPr txBox="1">
              <a:spLocks noChangeArrowheads="1"/>
            </p:cNvSpPr>
            <p:nvPr/>
          </p:nvSpPr>
          <p:spPr bwMode="auto">
            <a:xfrm>
              <a:off x="24993600" y="17420515"/>
              <a:ext cx="1447800" cy="338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49685" tIns="24842" rIns="49685" bIns="24842">
              <a:spAutoFit/>
            </a:bodyPr>
            <a:lstStyle/>
            <a:p>
              <a:pPr algn="ctr" defTabSz="874312" eaLnBrk="1" hangingPunct="1"/>
              <a:r>
                <a:rPr lang="en-US" sz="500" dirty="0">
                  <a:solidFill>
                    <a:prstClr val="black"/>
                  </a:solidFill>
                  <a:latin typeface="Trebuchet MS" pitchFamily="34" charset="0"/>
                </a:rPr>
                <a:t>without  FAST</a:t>
              </a:r>
            </a:p>
          </p:txBody>
        </p:sp>
        <p:sp>
          <p:nvSpPr>
            <p:cNvPr id="119" name="Rectangle 23"/>
            <p:cNvSpPr>
              <a:spLocks noChangeArrowheads="1"/>
            </p:cNvSpPr>
            <p:nvPr/>
          </p:nvSpPr>
          <p:spPr bwMode="auto">
            <a:xfrm>
              <a:off x="24917398" y="17449800"/>
              <a:ext cx="152402" cy="228601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</p:spPr>
          <p:txBody>
            <a:bodyPr wrap="none" lIns="261253" tIns="130627" rIns="261253" bIns="130627" anchor="ctr"/>
            <a:lstStyle/>
            <a:p>
              <a:pPr eaLnBrk="1" hangingPunct="1"/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134" name="Rectangle 20"/>
          <p:cNvSpPr>
            <a:spLocks noChangeArrowheads="1"/>
          </p:cNvSpPr>
          <p:nvPr/>
        </p:nvSpPr>
        <p:spPr bwMode="auto">
          <a:xfrm>
            <a:off x="6858000" y="3886202"/>
            <a:ext cx="2133601" cy="279717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17390" tIns="8695" rIns="17390" bIns="8695" anchor="ctr"/>
          <a:lstStyle/>
          <a:p>
            <a:pPr eaLnBrk="1" hangingPunct="1"/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4713120" y="5743575"/>
            <a:ext cx="1941681" cy="891268"/>
            <a:chOff x="14139356" y="15240000"/>
            <a:chExt cx="5825044" cy="2376715"/>
          </a:xfrm>
        </p:grpSpPr>
        <p:grpSp>
          <p:nvGrpSpPr>
            <p:cNvPr id="2" name="Group 32"/>
            <p:cNvGrpSpPr>
              <a:grpSpLocks/>
            </p:cNvGrpSpPr>
            <p:nvPr/>
          </p:nvGrpSpPr>
          <p:grpSpPr bwMode="auto">
            <a:xfrm>
              <a:off x="16154400" y="16154400"/>
              <a:ext cx="2516847" cy="629597"/>
              <a:chOff x="2544" y="3024"/>
              <a:chExt cx="2400" cy="384"/>
            </a:xfrm>
          </p:grpSpPr>
          <p:pic>
            <p:nvPicPr>
              <p:cNvPr id="156" name="Picture 33" descr="bw_logo_home3"/>
              <p:cNvPicPr>
                <a:picLocks noChangeAspect="1" noChangeArrowheads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2544" y="3024"/>
                <a:ext cx="2352" cy="38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7" name="Rectangle 34"/>
              <p:cNvSpPr>
                <a:spLocks noChangeArrowheads="1"/>
              </p:cNvSpPr>
              <p:nvPr/>
            </p:nvSpPr>
            <p:spPr bwMode="auto">
              <a:xfrm>
                <a:off x="4080" y="3024"/>
                <a:ext cx="864" cy="384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</p:grpSp>
        <p:graphicFrame>
          <p:nvGraphicFramePr>
            <p:cNvPr id="148" name="Object 25"/>
            <p:cNvGraphicFramePr>
              <a:graphicFrameLocks noChangeAspect="1"/>
            </p:cNvGraphicFramePr>
            <p:nvPr/>
          </p:nvGraphicFramePr>
          <p:xfrm>
            <a:off x="16764000" y="15240000"/>
            <a:ext cx="1447800" cy="837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12" name="Bitmap Image" r:id="rId28" imgW="1371429" imgH="790476" progId="PBrush">
                    <p:embed/>
                  </p:oleObj>
                </mc:Choice>
                <mc:Fallback>
                  <p:oleObj name="Bitmap Image" r:id="rId28" imgW="1371429" imgH="790476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4000" y="15240000"/>
                          <a:ext cx="1447800" cy="83737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9" name="Object 26"/>
            <p:cNvGraphicFramePr>
              <a:graphicFrameLocks noChangeAspect="1"/>
            </p:cNvGraphicFramePr>
            <p:nvPr/>
          </p:nvGraphicFramePr>
          <p:xfrm>
            <a:off x="14173200" y="16230600"/>
            <a:ext cx="17526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13" name="Photo Editor Photo" r:id="rId30" imgW="1848108" imgH="371527" progId="">
                    <p:embed/>
                  </p:oleObj>
                </mc:Choice>
                <mc:Fallback>
                  <p:oleObj name="Photo Editor Photo" r:id="rId30" imgW="1848108" imgH="37152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73200" y="16230600"/>
                          <a:ext cx="1752600" cy="457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0" name="Object 27"/>
            <p:cNvGraphicFramePr>
              <a:graphicFrameLocks noChangeAspect="1"/>
            </p:cNvGraphicFramePr>
            <p:nvPr/>
          </p:nvGraphicFramePr>
          <p:xfrm>
            <a:off x="17830800" y="16963475"/>
            <a:ext cx="1260564" cy="638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14" name="Photo Editor Photo" r:id="rId32" imgW="1104762" imgH="495369" progId="">
                    <p:embed/>
                  </p:oleObj>
                </mc:Choice>
                <mc:Fallback>
                  <p:oleObj name="Photo Editor Photo" r:id="rId32" imgW="1104762" imgH="49536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30800" y="16963475"/>
                          <a:ext cx="1260564" cy="6387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1" name="Object 28"/>
            <p:cNvGraphicFramePr>
              <a:graphicFrameLocks noChangeAspect="1"/>
            </p:cNvGraphicFramePr>
            <p:nvPr/>
          </p:nvGraphicFramePr>
          <p:xfrm>
            <a:off x="16154400" y="16916400"/>
            <a:ext cx="1524000" cy="687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15" name="Photo Editor Photo" r:id="rId34" imgW="2123810" imgH="457143" progId="">
                    <p:embed/>
                  </p:oleObj>
                </mc:Choice>
                <mc:Fallback>
                  <p:oleObj name="Photo Editor Photo" r:id="rId34" imgW="2123810" imgH="457143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54400" y="16916400"/>
                          <a:ext cx="1524000" cy="68711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" name="Object 30"/>
            <p:cNvGraphicFramePr>
              <a:graphicFrameLocks noChangeAspect="1"/>
            </p:cNvGraphicFramePr>
            <p:nvPr/>
          </p:nvGraphicFramePr>
          <p:xfrm>
            <a:off x="15087600" y="16781239"/>
            <a:ext cx="851769" cy="820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16" name="Photo Editor Photo" r:id="rId36" imgW="876190" imgH="695238" progId="">
                    <p:embed/>
                  </p:oleObj>
                </mc:Choice>
                <mc:Fallback>
                  <p:oleObj name="Photo Editor Photo" r:id="rId36" imgW="876190" imgH="69523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87600" y="16781239"/>
                          <a:ext cx="851769" cy="82096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54" name="Picture 31"/>
            <p:cNvPicPr>
              <a:picLocks noChangeAspect="1" noChangeArrowheads="1"/>
            </p:cNvPicPr>
            <p:nvPr/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19278600" y="16964850"/>
              <a:ext cx="685800" cy="63734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58" name="Picture 35" descr="yahoo"/>
            <p:cNvPicPr>
              <a:picLocks noChangeAspect="1" noChangeArrowheads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17830800" y="16492165"/>
              <a:ext cx="1828800" cy="34803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49166" name="Picture 14"/>
            <p:cNvPicPr>
              <a:picLocks noChangeAspect="1" noChangeArrowheads="1"/>
            </p:cNvPicPr>
            <p:nvPr/>
          </p:nvPicPr>
          <p:blipFill>
            <a:blip r:embed="rId40"/>
            <a:srcRect/>
            <a:stretch>
              <a:fillRect/>
            </a:stretch>
          </p:blipFill>
          <p:spPr bwMode="auto">
            <a:xfrm>
              <a:off x="14139356" y="15316200"/>
              <a:ext cx="1253044" cy="805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167" name="Picture 15"/>
            <p:cNvPicPr>
              <a:picLocks noChangeAspect="1" noChangeArrowheads="1"/>
            </p:cNvPicPr>
            <p:nvPr/>
          </p:nvPicPr>
          <p:blipFill>
            <a:blip r:embed="rId41" cstate="print"/>
            <a:srcRect/>
            <a:stretch>
              <a:fillRect/>
            </a:stretch>
          </p:blipFill>
          <p:spPr bwMode="auto">
            <a:xfrm>
              <a:off x="18288000" y="15240000"/>
              <a:ext cx="1676400" cy="39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168" name="Picture 16"/>
            <p:cNvPicPr>
              <a:picLocks noChangeAspect="1" noChangeArrowheads="1"/>
            </p:cNvPicPr>
            <p:nvPr/>
          </p:nvPicPr>
          <p:blipFill>
            <a:blip r:embed="rId42"/>
            <a:srcRect/>
            <a:stretch>
              <a:fillRect/>
            </a:stretch>
          </p:blipFill>
          <p:spPr bwMode="auto">
            <a:xfrm>
              <a:off x="14150788" y="16770048"/>
              <a:ext cx="784412" cy="846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814" name="Picture 14"/>
            <p:cNvPicPr>
              <a:picLocks noChangeAspect="1" noChangeArrowheads="1"/>
            </p:cNvPicPr>
            <p:nvPr/>
          </p:nvPicPr>
          <p:blipFill>
            <a:blip r:embed="rId43"/>
            <a:srcRect/>
            <a:stretch>
              <a:fillRect/>
            </a:stretch>
          </p:blipFill>
          <p:spPr bwMode="auto">
            <a:xfrm>
              <a:off x="18669000" y="15697200"/>
              <a:ext cx="923925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815" name="Picture 15"/>
            <p:cNvPicPr>
              <a:picLocks noChangeAspect="1" noChangeArrowheads="1"/>
            </p:cNvPicPr>
            <p:nvPr/>
          </p:nvPicPr>
          <p:blipFill>
            <a:blip r:embed="rId44"/>
            <a:srcRect/>
            <a:stretch>
              <a:fillRect/>
            </a:stretch>
          </p:blipFill>
          <p:spPr bwMode="auto">
            <a:xfrm>
              <a:off x="18443331" y="16078200"/>
              <a:ext cx="1444869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152" name="Object 29"/>
            <p:cNvGraphicFramePr>
              <a:graphicFrameLocks noChangeAspect="1"/>
            </p:cNvGraphicFramePr>
            <p:nvPr/>
          </p:nvGraphicFramePr>
          <p:xfrm>
            <a:off x="15240000" y="15240000"/>
            <a:ext cx="1447800" cy="591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17" name="Photo Editor Photo" r:id="rId45" imgW="895238" imgH="352474" progId="">
                    <p:embed/>
                  </p:oleObj>
                </mc:Choice>
                <mc:Fallback>
                  <p:oleObj name="Photo Editor Photo" r:id="rId45" imgW="895238" imgH="35247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00" y="15240000"/>
                          <a:ext cx="1447800" cy="59122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9" name="Group 158"/>
          <p:cNvGrpSpPr/>
          <p:nvPr/>
        </p:nvGrpSpPr>
        <p:grpSpPr>
          <a:xfrm>
            <a:off x="2540000" y="4743451"/>
            <a:ext cx="1824718" cy="697501"/>
            <a:chOff x="7620000" y="12541797"/>
            <a:chExt cx="5474154" cy="1860003"/>
          </a:xfrm>
        </p:grpSpPr>
        <p:pic>
          <p:nvPicPr>
            <p:cNvPr id="118" name="Picture 4"/>
            <p:cNvPicPr>
              <a:picLocks noChangeAspect="1" noChangeArrowheads="1"/>
            </p:cNvPicPr>
            <p:nvPr/>
          </p:nvPicPr>
          <p:blipFill>
            <a:blip r:embed="rId47"/>
            <a:srcRect/>
            <a:stretch>
              <a:fillRect/>
            </a:stretch>
          </p:blipFill>
          <p:spPr bwMode="auto">
            <a:xfrm>
              <a:off x="7620000" y="12541797"/>
              <a:ext cx="2743200" cy="18600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grpSp>
          <p:nvGrpSpPr>
            <p:cNvPr id="120" name="Group 119"/>
            <p:cNvGrpSpPr/>
            <p:nvPr/>
          </p:nvGrpSpPr>
          <p:grpSpPr>
            <a:xfrm>
              <a:off x="10668000" y="12694198"/>
              <a:ext cx="2426154" cy="1537224"/>
              <a:chOff x="5383924" y="3962400"/>
              <a:chExt cx="3262759" cy="2209800"/>
            </a:xfrm>
          </p:grpSpPr>
          <p:sp>
            <p:nvSpPr>
              <p:cNvPr id="121" name="Line 31"/>
              <p:cNvSpPr>
                <a:spLocks noChangeShapeType="1"/>
              </p:cNvSpPr>
              <p:nvPr/>
            </p:nvSpPr>
            <p:spPr bwMode="auto">
              <a:xfrm>
                <a:off x="5486400" y="6172200"/>
                <a:ext cx="2971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/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22" name="Line 32"/>
              <p:cNvSpPr>
                <a:spLocks noChangeShapeType="1"/>
              </p:cNvSpPr>
              <p:nvPr/>
            </p:nvSpPr>
            <p:spPr bwMode="auto">
              <a:xfrm flipV="1">
                <a:off x="5486400" y="3962400"/>
                <a:ext cx="0" cy="2209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1" hangingPunct="1"/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24" name="Oval 34"/>
              <p:cNvSpPr>
                <a:spLocks noChangeArrowheads="1"/>
              </p:cNvSpPr>
              <p:nvPr/>
            </p:nvSpPr>
            <p:spPr bwMode="auto">
              <a:xfrm>
                <a:off x="7238998" y="5540829"/>
                <a:ext cx="91967" cy="97972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/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sp>
            <p:nvSpPr>
              <p:cNvPr id="125" name="Text Box 35"/>
              <p:cNvSpPr txBox="1">
                <a:spLocks noChangeArrowheads="1"/>
              </p:cNvSpPr>
              <p:nvPr/>
            </p:nvSpPr>
            <p:spPr bwMode="auto">
              <a:xfrm>
                <a:off x="7330965" y="5341256"/>
                <a:ext cx="1315718" cy="648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500" dirty="0" err="1">
                    <a:solidFill>
                      <a:srgbClr val="0000FF"/>
                    </a:solidFill>
                    <a:latin typeface="Verdana" pitchFamily="34" charset="0"/>
                  </a:rPr>
                  <a:t>eq</a:t>
                </a:r>
                <a:r>
                  <a:rPr lang="en-US" sz="500" dirty="0">
                    <a:solidFill>
                      <a:srgbClr val="0000FF"/>
                    </a:solidFill>
                    <a:latin typeface="Verdana" pitchFamily="34" charset="0"/>
                  </a:rPr>
                  <a:t> 1</a:t>
                </a:r>
              </a:p>
            </p:txBody>
          </p:sp>
          <p:sp>
            <p:nvSpPr>
              <p:cNvPr id="126" name="Text Box 36"/>
              <p:cNvSpPr txBox="1">
                <a:spLocks noChangeArrowheads="1"/>
              </p:cNvSpPr>
              <p:nvPr/>
            </p:nvSpPr>
            <p:spPr bwMode="auto">
              <a:xfrm>
                <a:off x="5383924" y="4383315"/>
                <a:ext cx="1315718" cy="648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500" dirty="0" err="1">
                    <a:solidFill>
                      <a:srgbClr val="C0504D"/>
                    </a:solidFill>
                    <a:latin typeface="Verdana" pitchFamily="34" charset="0"/>
                  </a:rPr>
                  <a:t>eq</a:t>
                </a:r>
                <a:r>
                  <a:rPr lang="en-US" sz="500" dirty="0">
                    <a:solidFill>
                      <a:srgbClr val="C0504D"/>
                    </a:solidFill>
                    <a:latin typeface="Verdana" pitchFamily="34" charset="0"/>
                  </a:rPr>
                  <a:t> 2</a:t>
                </a:r>
              </a:p>
            </p:txBody>
          </p:sp>
          <p:sp>
            <p:nvSpPr>
              <p:cNvPr id="127" name="Line 37"/>
              <p:cNvSpPr>
                <a:spLocks noChangeShapeType="1"/>
              </p:cNvSpPr>
              <p:nvPr/>
            </p:nvSpPr>
            <p:spPr bwMode="auto">
              <a:xfrm flipH="1" flipV="1">
                <a:off x="5943600" y="4191000"/>
                <a:ext cx="137160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/>
                <a:endParaRPr lang="en-US">
                  <a:solidFill>
                    <a:prstClr val="black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128" name="Group 38"/>
              <p:cNvGrpSpPr>
                <a:grpSpLocks/>
              </p:cNvGrpSpPr>
              <p:nvPr/>
            </p:nvGrpSpPr>
            <p:grpSpPr bwMode="auto">
              <a:xfrm>
                <a:off x="6172200" y="4267204"/>
                <a:ext cx="1219200" cy="1139826"/>
                <a:chOff x="3840" y="2960"/>
                <a:chExt cx="768" cy="718"/>
              </a:xfrm>
            </p:grpSpPr>
            <p:sp>
              <p:nvSpPr>
                <p:cNvPr id="139" name="Arc 39"/>
                <p:cNvSpPr>
                  <a:spLocks/>
                </p:cNvSpPr>
                <p:nvPr/>
              </p:nvSpPr>
              <p:spPr bwMode="auto">
                <a:xfrm>
                  <a:off x="3840" y="3025"/>
                  <a:ext cx="768" cy="653"/>
                </a:xfrm>
                <a:custGeom>
                  <a:avLst/>
                  <a:gdLst>
                    <a:gd name="G0" fmla="+- 0 0 0"/>
                    <a:gd name="G1" fmla="+- 21076 0 0"/>
                    <a:gd name="G2" fmla="+- 21600 0 0"/>
                    <a:gd name="T0" fmla="*/ 4728 w 21600"/>
                    <a:gd name="T1" fmla="*/ 0 h 24492"/>
                    <a:gd name="T2" fmla="*/ 21328 w 21600"/>
                    <a:gd name="T3" fmla="*/ 24492 h 24492"/>
                    <a:gd name="T4" fmla="*/ 0 w 21600"/>
                    <a:gd name="T5" fmla="*/ 21076 h 24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4492" fill="none" extrusionOk="0">
                      <a:moveTo>
                        <a:pt x="4728" y="-1"/>
                      </a:moveTo>
                      <a:cubicBezTo>
                        <a:pt x="14590" y="2212"/>
                        <a:pt x="21600" y="10968"/>
                        <a:pt x="21600" y="21076"/>
                      </a:cubicBezTo>
                      <a:cubicBezTo>
                        <a:pt x="21600" y="22220"/>
                        <a:pt x="21509" y="23362"/>
                        <a:pt x="21328" y="24492"/>
                      </a:cubicBezTo>
                    </a:path>
                    <a:path w="21600" h="24492" stroke="0" extrusionOk="0">
                      <a:moveTo>
                        <a:pt x="4728" y="-1"/>
                      </a:moveTo>
                      <a:cubicBezTo>
                        <a:pt x="14590" y="2212"/>
                        <a:pt x="21600" y="10968"/>
                        <a:pt x="21600" y="21076"/>
                      </a:cubicBezTo>
                      <a:cubicBezTo>
                        <a:pt x="21600" y="22220"/>
                        <a:pt x="21509" y="23362"/>
                        <a:pt x="21328" y="24492"/>
                      </a:cubicBezTo>
                      <a:lnTo>
                        <a:pt x="0" y="21076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en-US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41" name="Freeform 40"/>
                <p:cNvSpPr>
                  <a:spLocks/>
                </p:cNvSpPr>
                <p:nvPr/>
              </p:nvSpPr>
              <p:spPr bwMode="auto">
                <a:xfrm>
                  <a:off x="3840" y="2960"/>
                  <a:ext cx="192" cy="160"/>
                </a:xfrm>
                <a:custGeom>
                  <a:avLst/>
                  <a:gdLst/>
                  <a:ahLst/>
                  <a:cxnLst>
                    <a:cxn ang="0">
                      <a:pos x="0" y="160"/>
                    </a:cxn>
                    <a:cxn ang="0">
                      <a:pos x="48" y="16"/>
                    </a:cxn>
                    <a:cxn ang="0">
                      <a:pos x="192" y="64"/>
                    </a:cxn>
                  </a:cxnLst>
                  <a:rect l="0" t="0" r="r" b="b"/>
                  <a:pathLst>
                    <a:path w="192" h="160">
                      <a:moveTo>
                        <a:pt x="0" y="160"/>
                      </a:moveTo>
                      <a:cubicBezTo>
                        <a:pt x="8" y="96"/>
                        <a:pt x="16" y="32"/>
                        <a:pt x="48" y="16"/>
                      </a:cubicBezTo>
                      <a:cubicBezTo>
                        <a:pt x="80" y="0"/>
                        <a:pt x="136" y="32"/>
                        <a:pt x="192" y="64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pPr eaLnBrk="1" hangingPunct="1"/>
                  <a:endParaRPr lang="en-US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</p:grpSp>
          <p:grpSp>
            <p:nvGrpSpPr>
              <p:cNvPr id="135" name="Group 41"/>
              <p:cNvGrpSpPr>
                <a:grpSpLocks/>
              </p:cNvGrpSpPr>
              <p:nvPr/>
            </p:nvGrpSpPr>
            <p:grpSpPr bwMode="auto">
              <a:xfrm>
                <a:off x="6019800" y="4803779"/>
                <a:ext cx="1219200" cy="1139826"/>
                <a:chOff x="3792" y="3218"/>
                <a:chExt cx="768" cy="718"/>
              </a:xfrm>
            </p:grpSpPr>
            <p:sp>
              <p:nvSpPr>
                <p:cNvPr id="136" name="Arc 42"/>
                <p:cNvSpPr>
                  <a:spLocks/>
                </p:cNvSpPr>
                <p:nvPr/>
              </p:nvSpPr>
              <p:spPr bwMode="auto">
                <a:xfrm flipH="1" flipV="1">
                  <a:off x="3792" y="3218"/>
                  <a:ext cx="768" cy="653"/>
                </a:xfrm>
                <a:custGeom>
                  <a:avLst/>
                  <a:gdLst>
                    <a:gd name="G0" fmla="+- 0 0 0"/>
                    <a:gd name="G1" fmla="+- 21076 0 0"/>
                    <a:gd name="G2" fmla="+- 21600 0 0"/>
                    <a:gd name="T0" fmla="*/ 4728 w 21600"/>
                    <a:gd name="T1" fmla="*/ 0 h 24492"/>
                    <a:gd name="T2" fmla="*/ 21328 w 21600"/>
                    <a:gd name="T3" fmla="*/ 24492 h 24492"/>
                    <a:gd name="T4" fmla="*/ 0 w 21600"/>
                    <a:gd name="T5" fmla="*/ 21076 h 24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4492" fill="none" extrusionOk="0">
                      <a:moveTo>
                        <a:pt x="4728" y="-1"/>
                      </a:moveTo>
                      <a:cubicBezTo>
                        <a:pt x="14590" y="2212"/>
                        <a:pt x="21600" y="10968"/>
                        <a:pt x="21600" y="21076"/>
                      </a:cubicBezTo>
                      <a:cubicBezTo>
                        <a:pt x="21600" y="22220"/>
                        <a:pt x="21509" y="23362"/>
                        <a:pt x="21328" y="24492"/>
                      </a:cubicBezTo>
                    </a:path>
                    <a:path w="21600" h="24492" stroke="0" extrusionOk="0">
                      <a:moveTo>
                        <a:pt x="4728" y="-1"/>
                      </a:moveTo>
                      <a:cubicBezTo>
                        <a:pt x="14590" y="2212"/>
                        <a:pt x="21600" y="10968"/>
                        <a:pt x="21600" y="21076"/>
                      </a:cubicBezTo>
                      <a:cubicBezTo>
                        <a:pt x="21600" y="22220"/>
                        <a:pt x="21509" y="23362"/>
                        <a:pt x="21328" y="24492"/>
                      </a:cubicBezTo>
                      <a:lnTo>
                        <a:pt x="0" y="21076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accent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pPr eaLnBrk="1" hangingPunct="1"/>
                  <a:endParaRPr lang="en-US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37" name="Freeform 43"/>
                <p:cNvSpPr>
                  <a:spLocks/>
                </p:cNvSpPr>
                <p:nvPr/>
              </p:nvSpPr>
              <p:spPr bwMode="auto">
                <a:xfrm flipH="1" flipV="1">
                  <a:off x="4368" y="3776"/>
                  <a:ext cx="192" cy="160"/>
                </a:xfrm>
                <a:custGeom>
                  <a:avLst/>
                  <a:gdLst/>
                  <a:ahLst/>
                  <a:cxnLst>
                    <a:cxn ang="0">
                      <a:pos x="0" y="160"/>
                    </a:cxn>
                    <a:cxn ang="0">
                      <a:pos x="48" y="16"/>
                    </a:cxn>
                    <a:cxn ang="0">
                      <a:pos x="192" y="64"/>
                    </a:cxn>
                  </a:cxnLst>
                  <a:rect l="0" t="0" r="r" b="b"/>
                  <a:pathLst>
                    <a:path w="192" h="160">
                      <a:moveTo>
                        <a:pt x="0" y="160"/>
                      </a:moveTo>
                      <a:cubicBezTo>
                        <a:pt x="8" y="96"/>
                        <a:pt x="16" y="32"/>
                        <a:pt x="48" y="16"/>
                      </a:cubicBezTo>
                      <a:cubicBezTo>
                        <a:pt x="80" y="0"/>
                        <a:pt x="136" y="32"/>
                        <a:pt x="192" y="64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/>
                <a:lstStyle/>
                <a:p>
                  <a:pPr eaLnBrk="1" hangingPunct="1"/>
                  <a:endParaRPr lang="en-US">
                    <a:solidFill>
                      <a:prstClr val="black"/>
                    </a:solidFill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142" name="Oval 40"/>
            <p:cNvSpPr>
              <a:spLocks noChangeArrowheads="1"/>
            </p:cNvSpPr>
            <p:nvPr/>
          </p:nvSpPr>
          <p:spPr bwMode="auto">
            <a:xfrm flipH="1">
              <a:off x="11460481" y="13289281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45" name="Text Box 41"/>
            <p:cNvSpPr txBox="1">
              <a:spLocks noChangeArrowheads="1"/>
            </p:cNvSpPr>
            <p:nvPr/>
          </p:nvSpPr>
          <p:spPr bwMode="auto">
            <a:xfrm>
              <a:off x="11467752" y="13149589"/>
              <a:ext cx="893484" cy="410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400" dirty="0" err="1">
                  <a:solidFill>
                    <a:prstClr val="black"/>
                  </a:solidFill>
                  <a:latin typeface="Verdana" pitchFamily="34" charset="0"/>
                </a:rPr>
                <a:t>eq</a:t>
              </a:r>
              <a:r>
                <a:rPr lang="en-US" sz="400" dirty="0">
                  <a:solidFill>
                    <a:prstClr val="black"/>
                  </a:solidFill>
                  <a:latin typeface="Verdana" pitchFamily="34" charset="0"/>
                </a:rPr>
                <a:t> 3</a:t>
              </a:r>
            </a:p>
          </p:txBody>
        </p:sp>
        <p:sp>
          <p:nvSpPr>
            <p:cNvPr id="147" name="Oval 34"/>
            <p:cNvSpPr>
              <a:spLocks noChangeArrowheads="1"/>
            </p:cNvSpPr>
            <p:nvPr/>
          </p:nvSpPr>
          <p:spPr bwMode="auto">
            <a:xfrm>
              <a:off x="11201400" y="13111655"/>
              <a:ext cx="68386" cy="70945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7670800" y="762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53" tIns="43726" rIns="87453" bIns="43726" numCol="1" anchor="b" anchorCtr="0" compatLnSpc="1">
            <a:prstTxWarp prst="textNoShape">
              <a:avLst/>
            </a:prstTxWarp>
          </a:bodyPr>
          <a:lstStyle/>
          <a:p>
            <a:pPr algn="r" defTabSz="874399" eaLnBrk="1" hangingPunct="1"/>
            <a:r>
              <a:rPr lang="en-US" sz="20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Lee Center</a:t>
            </a:r>
          </a:p>
        </p:txBody>
      </p:sp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2438401" y="5514976"/>
            <a:ext cx="2020869" cy="111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986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9"/>
            <a:ext cx="8077200" cy="51053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 underlies many applications</a:t>
            </a:r>
          </a:p>
          <a:p>
            <a:pPr lvl="1"/>
            <a:r>
              <a:rPr lang="en-US" dirty="0" smtClean="0"/>
              <a:t>Unit commitment, economic dispatch</a:t>
            </a:r>
          </a:p>
          <a:p>
            <a:pPr lvl="1"/>
            <a:r>
              <a:rPr lang="en-US" dirty="0" smtClean="0"/>
              <a:t>State estimation</a:t>
            </a:r>
          </a:p>
          <a:p>
            <a:pPr lvl="1"/>
            <a:r>
              <a:rPr lang="en-US" dirty="0" smtClean="0"/>
              <a:t>Contingency analysis</a:t>
            </a:r>
          </a:p>
          <a:p>
            <a:pPr lvl="1"/>
            <a:r>
              <a:rPr lang="en-US" dirty="0" smtClean="0"/>
              <a:t>Feeder reconfiguration, topology control</a:t>
            </a:r>
          </a:p>
          <a:p>
            <a:pPr lvl="1"/>
            <a:r>
              <a:rPr lang="en-US" dirty="0"/>
              <a:t>Placement and sizing of capacitors, storage</a:t>
            </a:r>
          </a:p>
          <a:p>
            <a:pPr lvl="1"/>
            <a:r>
              <a:rPr lang="en-US" dirty="0" smtClean="0"/>
              <a:t>Volt/</a:t>
            </a:r>
            <a:r>
              <a:rPr lang="en-US" dirty="0" err="1" smtClean="0"/>
              <a:t>var</a:t>
            </a:r>
            <a:r>
              <a:rPr lang="en-US" dirty="0" smtClean="0"/>
              <a:t> control in distribution systems</a:t>
            </a:r>
          </a:p>
          <a:p>
            <a:pPr lvl="1"/>
            <a:r>
              <a:rPr lang="en-US" dirty="0" smtClean="0"/>
              <a:t>Demand </a:t>
            </a:r>
            <a:r>
              <a:rPr lang="en-US" dirty="0"/>
              <a:t>response, load control</a:t>
            </a:r>
          </a:p>
          <a:p>
            <a:pPr lvl="1"/>
            <a:r>
              <a:rPr lang="en-US" dirty="0"/>
              <a:t>Electric vehicle charging </a:t>
            </a:r>
            <a:endParaRPr lang="en-US" dirty="0" smtClean="0"/>
          </a:p>
          <a:p>
            <a:pPr lvl="1"/>
            <a:r>
              <a:rPr lang="en-US" dirty="0" smtClean="0"/>
              <a:t>Market power analysis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95057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Nonconvexity</a:t>
            </a:r>
            <a:r>
              <a:rPr lang="en-US" dirty="0" smtClean="0"/>
              <a:t> of OPF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295400"/>
            <a:ext cx="88392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Semidefinite</a:t>
            </a:r>
            <a:r>
              <a:rPr lang="en-US" dirty="0" smtClean="0"/>
              <a:t> relaxations of power flows</a:t>
            </a:r>
            <a:endParaRPr lang="en-US" dirty="0"/>
          </a:p>
          <a:p>
            <a:pPr lvl="1"/>
            <a:r>
              <a:rPr lang="en-US" sz="2000" dirty="0"/>
              <a:t>Physical systems are </a:t>
            </a:r>
            <a:r>
              <a:rPr lang="en-US" sz="2000" dirty="0" err="1"/>
              <a:t>nonconvex</a:t>
            </a:r>
            <a:r>
              <a:rPr lang="en-US" sz="2000" dirty="0"/>
              <a:t> …</a:t>
            </a:r>
          </a:p>
          <a:p>
            <a:pPr lvl="1"/>
            <a:r>
              <a:rPr lang="en-US" sz="2000" dirty="0"/>
              <a:t>… but have hidden convexity that should be exploited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dirty="0"/>
              <a:t>Convexity is important for OPF</a:t>
            </a:r>
          </a:p>
          <a:p>
            <a:pPr lvl="1"/>
            <a:r>
              <a:rPr lang="en-US" sz="2000" dirty="0">
                <a:solidFill>
                  <a:srgbClr val="0000FF"/>
                </a:solidFill>
              </a:rPr>
              <a:t>Foundation</a:t>
            </a:r>
            <a:r>
              <a:rPr lang="en-US" sz="2000" dirty="0"/>
              <a:t> of LMP, critical for efficient market theory</a:t>
            </a:r>
          </a:p>
          <a:p>
            <a:pPr lvl="1"/>
            <a:r>
              <a:rPr lang="en-US" sz="2000" dirty="0"/>
              <a:t>Required to </a:t>
            </a:r>
            <a:r>
              <a:rPr lang="en-US" sz="2000" dirty="0">
                <a:solidFill>
                  <a:srgbClr val="0000FF"/>
                </a:solidFill>
              </a:rPr>
              <a:t>guarantee</a:t>
            </a:r>
            <a:r>
              <a:rPr lang="en-US" sz="2000" dirty="0"/>
              <a:t> global optimality</a:t>
            </a:r>
          </a:p>
          <a:p>
            <a:pPr lvl="1"/>
            <a:r>
              <a:rPr lang="en-US" sz="2000" dirty="0"/>
              <a:t>Required for </a:t>
            </a:r>
            <a:r>
              <a:rPr lang="en-US" sz="2000" dirty="0">
                <a:solidFill>
                  <a:srgbClr val="0000FF"/>
                </a:solidFill>
              </a:rPr>
              <a:t>real-time</a:t>
            </a:r>
            <a:r>
              <a:rPr lang="en-US" sz="2000" dirty="0"/>
              <a:t> computation at scale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03869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104" y="5350354"/>
            <a:ext cx="184650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0" y="76200"/>
            <a:ext cx="914400" cy="990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4"/>
            <a:ext cx="9144000" cy="60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30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1447800"/>
            <a:ext cx="7315200" cy="3352800"/>
            <a:chOff x="990600" y="1447800"/>
            <a:chExt cx="7315200" cy="3352800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7162800" y="35052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622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/>
            <p:cNvCxnSpPr/>
            <p:nvPr/>
          </p:nvCxnSpPr>
          <p:spPr>
            <a:xfrm>
              <a:off x="5257800" y="48006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7800" y="28956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848600" y="44958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543800" y="44958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773949"/>
              </p:ext>
            </p:extLst>
          </p:nvPr>
        </p:nvGraphicFramePr>
        <p:xfrm>
          <a:off x="2895604" y="2743200"/>
          <a:ext cx="1103313" cy="51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18" name="Equation" r:id="rId6" imgW="1358900" imgH="635000" progId="Equation.3">
                  <p:embed/>
                </p:oleObj>
              </mc:Choice>
              <mc:Fallback>
                <p:oleObj name="Equation" r:id="rId6" imgW="13589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95604" y="2743200"/>
                        <a:ext cx="1103313" cy="51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04800" y="3886202"/>
            <a:ext cx="2971800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admittance matrix: 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595276"/>
              </p:ext>
            </p:extLst>
          </p:nvPr>
        </p:nvGraphicFramePr>
        <p:xfrm>
          <a:off x="457200" y="4343404"/>
          <a:ext cx="3144838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19" name="Equation" r:id="rId8" imgW="1409700" imgH="1016000" progId="Equation.3">
                  <p:embed/>
                </p:oleObj>
              </mc:Choice>
              <mc:Fallback>
                <p:oleObj name="Equation" r:id="rId8" imgW="14097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343404"/>
                        <a:ext cx="3144838" cy="225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474779"/>
              </p:ext>
            </p:extLst>
          </p:nvPr>
        </p:nvGraphicFramePr>
        <p:xfrm>
          <a:off x="5108579" y="1600200"/>
          <a:ext cx="301625" cy="505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20" name="Equation" r:id="rId10" imgW="342900" imgH="571500" progId="Equation.3">
                  <p:embed/>
                </p:oleObj>
              </mc:Choice>
              <mc:Fallback>
                <p:oleObj name="Equation" r:id="rId10" imgW="342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08579" y="1600200"/>
                        <a:ext cx="301625" cy="505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24403" y="5165232"/>
            <a:ext cx="4242919" cy="1692763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dirty="0"/>
              <a:t>graph </a:t>
            </a:r>
            <a:r>
              <a:rPr lang="en-US" sz="2800" i="1" dirty="0">
                <a:latin typeface="Times New Roman"/>
                <a:cs typeface="Times New Roman"/>
              </a:rPr>
              <a:t>G</a:t>
            </a:r>
            <a:r>
              <a:rPr lang="en-US" sz="2400" dirty="0"/>
              <a:t>: undirected</a:t>
            </a:r>
          </a:p>
          <a:p>
            <a:endParaRPr lang="en-US" sz="2400" dirty="0"/>
          </a:p>
          <a:p>
            <a:r>
              <a:rPr lang="en-US" sz="2800" i="1" dirty="0">
                <a:latin typeface="Times New Roman"/>
                <a:cs typeface="Times New Roman"/>
              </a:rPr>
              <a:t>Y</a:t>
            </a:r>
            <a:r>
              <a:rPr lang="en-US" sz="2800" dirty="0"/>
              <a:t> </a:t>
            </a:r>
            <a:r>
              <a:rPr lang="en-US" sz="2400" dirty="0"/>
              <a:t>specifies topology of </a:t>
            </a:r>
            <a:r>
              <a:rPr lang="en-US" sz="2800" i="1" dirty="0">
                <a:latin typeface="Times New Roman"/>
                <a:cs typeface="Times New Roman"/>
              </a:rPr>
              <a:t>G</a:t>
            </a:r>
            <a:r>
              <a:rPr lang="en-US" sz="2400" dirty="0"/>
              <a:t> and</a:t>
            </a:r>
          </a:p>
          <a:p>
            <a:r>
              <a:rPr lang="en-US" sz="2400" dirty="0"/>
              <a:t>impedances </a:t>
            </a:r>
            <a:r>
              <a:rPr lang="en-US" sz="2400" i="1" dirty="0">
                <a:latin typeface="Times New Roman"/>
                <a:cs typeface="Times New Roman"/>
              </a:rPr>
              <a:t>z </a:t>
            </a:r>
            <a:r>
              <a:rPr lang="en-US" sz="2400" dirty="0"/>
              <a:t>on lines</a:t>
            </a:r>
          </a:p>
        </p:txBody>
      </p:sp>
    </p:spTree>
    <p:extLst>
      <p:ext uri="{BB962C8B-B14F-4D97-AF65-F5344CB8AC3E}">
        <p14:creationId xmlns:p14="http://schemas.microsoft.com/office/powerpoint/2010/main" val="3546850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144819"/>
              </p:ext>
            </p:extLst>
          </p:nvPr>
        </p:nvGraphicFramePr>
        <p:xfrm>
          <a:off x="6781804" y="2590800"/>
          <a:ext cx="190450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61" name="Equation" r:id="rId4" imgW="2260600" imgH="635000" progId="Equation.3">
                  <p:embed/>
                </p:oleObj>
              </mc:Choice>
              <mc:Fallback>
                <p:oleObj name="Equation" r:id="rId4" imgW="22606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1804" y="2590800"/>
                        <a:ext cx="190450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781800" y="2286000"/>
            <a:ext cx="2209800" cy="914400"/>
          </a:xfrm>
          <a:prstGeom prst="rect">
            <a:avLst/>
          </a:prstGeom>
          <a:solidFill>
            <a:schemeClr val="bg1">
              <a:alpha val="6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600" y="36576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>
            <a:off x="914400" y="4038604"/>
            <a:ext cx="3733800" cy="1243603"/>
            <a:chOff x="1676400" y="3866560"/>
            <a:chExt cx="3733800" cy="1243603"/>
          </a:xfrm>
        </p:grpSpPr>
        <p:sp>
          <p:nvSpPr>
            <p:cNvPr id="21" name="TextBox 20"/>
            <p:cNvSpPr txBox="1"/>
            <p:nvPr/>
          </p:nvSpPr>
          <p:spPr>
            <a:xfrm>
              <a:off x="1676400" y="3866560"/>
              <a:ext cx="3733800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</a:rPr>
                <a:t>Power flow problem:</a:t>
              </a:r>
            </a:p>
            <a:p>
              <a:endParaRPr lang="en-US" sz="1200" dirty="0">
                <a:solidFill>
                  <a:srgbClr val="000000"/>
                </a:solidFill>
              </a:endParaRPr>
            </a:p>
            <a:p>
              <a:r>
                <a:rPr lang="en-US" sz="2800" dirty="0">
                  <a:solidFill>
                    <a:srgbClr val="000000"/>
                  </a:solidFill>
                </a:rPr>
                <a:t>Given            find 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3945769"/>
                </p:ext>
              </p:extLst>
            </p:nvPr>
          </p:nvGraphicFramePr>
          <p:xfrm>
            <a:off x="2765425" y="4491038"/>
            <a:ext cx="911225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762" name="Equation" r:id="rId6" imgW="355600" imgH="241300" progId="Equation.3">
                    <p:embed/>
                  </p:oleObj>
                </mc:Choice>
                <mc:Fallback>
                  <p:oleObj name="Equation" r:id="rId6" imgW="3556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765425" y="4491038"/>
                          <a:ext cx="911225" cy="619125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958543"/>
                </p:ext>
              </p:extLst>
            </p:nvPr>
          </p:nvGraphicFramePr>
          <p:xfrm>
            <a:off x="4572773" y="4565060"/>
            <a:ext cx="366713" cy="398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763" name="Equation" r:id="rId8" imgW="152400" imgH="165100" progId="Equation.3">
                    <p:embed/>
                  </p:oleObj>
                </mc:Choice>
                <mc:Fallback>
                  <p:oleObj name="Equation" r:id="rId8" imgW="1524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72773" y="4565060"/>
                          <a:ext cx="366713" cy="398463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7-Point Star 23"/>
          <p:cNvSpPr/>
          <p:nvPr/>
        </p:nvSpPr>
        <p:spPr>
          <a:xfrm>
            <a:off x="7010400" y="4343404"/>
            <a:ext cx="1290416" cy="1200019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004758"/>
              </p:ext>
            </p:extLst>
          </p:nvPr>
        </p:nvGraphicFramePr>
        <p:xfrm>
          <a:off x="7437442" y="4757739"/>
          <a:ext cx="415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64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37442" y="4757739"/>
                        <a:ext cx="4159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14400" y="1295401"/>
            <a:ext cx="3276600" cy="58476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In terms of </a:t>
            </a:r>
            <a:r>
              <a:rPr lang="en-US" sz="3200" i="1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sz="2800" dirty="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148115"/>
              </p:ext>
            </p:extLst>
          </p:nvPr>
        </p:nvGraphicFramePr>
        <p:xfrm>
          <a:off x="2743204" y="1417638"/>
          <a:ext cx="36671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65" name="Equation" r:id="rId12" imgW="152400" imgH="165100" progId="Equation.3">
                  <p:embed/>
                </p:oleObj>
              </mc:Choice>
              <mc:Fallback>
                <p:oleObj name="Equation" r:id="rId12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43204" y="1417638"/>
                        <a:ext cx="366713" cy="398462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990600" y="2362200"/>
            <a:ext cx="5385108" cy="908187"/>
            <a:chOff x="2006292" y="3352800"/>
            <a:chExt cx="5385108" cy="908187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2006292" y="3352800"/>
              <a:ext cx="5385108" cy="908187"/>
            </a:xfrm>
            <a:prstGeom prst="roundRect">
              <a:avLst/>
            </a:prstGeom>
            <a:solidFill>
              <a:srgbClr val="FFC2C2"/>
            </a:solidFill>
            <a:ln w="95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0117722"/>
                </p:ext>
              </p:extLst>
            </p:nvPr>
          </p:nvGraphicFramePr>
          <p:xfrm>
            <a:off x="2039938" y="3440250"/>
            <a:ext cx="5294312" cy="750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766" name="Equation" r:id="rId14" imgW="5676900" imgH="736600" progId="Equation.3">
                    <p:embed/>
                  </p:oleObj>
                </mc:Choice>
                <mc:Fallback>
                  <p:oleObj name="Equation" r:id="rId14" imgW="56769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039938" y="3440250"/>
                          <a:ext cx="5294312" cy="750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Box 1"/>
          <p:cNvSpPr txBox="1"/>
          <p:nvPr/>
        </p:nvSpPr>
        <p:spPr>
          <a:xfrm>
            <a:off x="6718483" y="5715000"/>
            <a:ext cx="1955463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solated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49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881746"/>
              </p:ext>
            </p:extLst>
          </p:nvPr>
        </p:nvGraphicFramePr>
        <p:xfrm>
          <a:off x="914400" y="1593850"/>
          <a:ext cx="723900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20" name="Equation" r:id="rId4" imgW="10071100" imgH="3238500" progId="Equation.3">
                  <p:embed/>
                </p:oleObj>
              </mc:Choice>
              <mc:Fallback>
                <p:oleObj name="Equation" r:id="rId4" imgW="10071100" imgH="3238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93850"/>
                        <a:ext cx="7239000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 bwMode="auto">
          <a:xfrm>
            <a:off x="2514600" y="3505200"/>
            <a:ext cx="24384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1" y="3657601"/>
            <a:ext cx="2465931" cy="400101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power flow equation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OPF: bus injection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685800" y="3429000"/>
            <a:ext cx="8153400" cy="990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48404" y="1524000"/>
            <a:ext cx="1410579" cy="707878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gen cost,</a:t>
            </a:r>
          </a:p>
          <a:p>
            <a:r>
              <a:rPr lang="en-US" sz="2000" dirty="0">
                <a:solidFill>
                  <a:srgbClr val="0000FF"/>
                </a:solidFill>
              </a:rPr>
              <a:t>power loss</a:t>
            </a:r>
          </a:p>
        </p:txBody>
      </p:sp>
    </p:spTree>
    <p:extLst>
      <p:ext uri="{BB962C8B-B14F-4D97-AF65-F5344CB8AC3E}">
        <p14:creationId xmlns:p14="http://schemas.microsoft.com/office/powerpoint/2010/main" val="7307920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2514600" y="3505200"/>
            <a:ext cx="24384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1" y="3657601"/>
            <a:ext cx="2465931" cy="400101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power flow equation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OPF: bus injection model</a:t>
            </a:r>
            <a:endParaRPr lang="en-US" dirty="0"/>
          </a:p>
        </p:txBody>
      </p: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783123"/>
              </p:ext>
            </p:extLst>
          </p:nvPr>
        </p:nvGraphicFramePr>
        <p:xfrm>
          <a:off x="914400" y="1593850"/>
          <a:ext cx="723900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44" name="Equation" r:id="rId4" imgW="10071100" imgH="3238500" progId="Equation.3">
                  <p:embed/>
                </p:oleObj>
              </mc:Choice>
              <mc:Fallback>
                <p:oleObj name="Equation" r:id="rId4" imgW="10071100" imgH="3238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93850"/>
                        <a:ext cx="7239000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48404" y="1524000"/>
            <a:ext cx="1410579" cy="707878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gen cost,</a:t>
            </a:r>
          </a:p>
          <a:p>
            <a:r>
              <a:rPr lang="en-US" sz="2000" dirty="0">
                <a:solidFill>
                  <a:srgbClr val="0000FF"/>
                </a:solidFill>
              </a:rPr>
              <a:t>power loss</a:t>
            </a:r>
          </a:p>
        </p:txBody>
      </p:sp>
    </p:spTree>
    <p:extLst>
      <p:ext uri="{BB962C8B-B14F-4D97-AF65-F5344CB8AC3E}">
        <p14:creationId xmlns:p14="http://schemas.microsoft.com/office/powerpoint/2010/main" val="3316747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3352800" y="2133600"/>
            <a:ext cx="14478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192417"/>
              </p:ext>
            </p:extLst>
          </p:nvPr>
        </p:nvGraphicFramePr>
        <p:xfrm>
          <a:off x="906462" y="1600200"/>
          <a:ext cx="800893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68" name="Equation" r:id="rId4" imgW="11023600" imgH="2057400" progId="Equation.3">
                  <p:embed/>
                </p:oleObj>
              </mc:Choice>
              <mc:Fallback>
                <p:oleObj name="Equation" r:id="rId4" imgW="11023600" imgH="2057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2" y="1600200"/>
                        <a:ext cx="8008938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267682" y="3200403"/>
            <a:ext cx="5514117" cy="954099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nonconvex</a:t>
            </a:r>
            <a:r>
              <a:rPr lang="en-US" sz="2800" dirty="0">
                <a:solidFill>
                  <a:srgbClr val="FF0000"/>
                </a:solidFill>
              </a:rPr>
              <a:t> QCQP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(quad constrained quad program)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OPF: bus injection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37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Other features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Security constraint OPF</a:t>
            </a:r>
          </a:p>
          <a:p>
            <a:pPr lvl="1"/>
            <a:r>
              <a:rPr lang="en-US" dirty="0" smtClean="0"/>
              <a:t>Solve for operating points after each single contingency (N-1 security)</a:t>
            </a:r>
          </a:p>
          <a:p>
            <a:pPr lvl="1"/>
            <a:r>
              <a:rPr lang="en-US" dirty="0" smtClean="0"/>
              <a:t>N sets of variables and constraints, one for each contingency</a:t>
            </a:r>
            <a:endParaRPr lang="en-US" sz="1200" dirty="0"/>
          </a:p>
          <a:p>
            <a:pPr marL="0" indent="0">
              <a:buNone/>
            </a:pPr>
            <a:r>
              <a:rPr lang="en-US" sz="3200" dirty="0"/>
              <a:t>Unit commitment</a:t>
            </a:r>
          </a:p>
          <a:p>
            <a:pPr lvl="1"/>
            <a:r>
              <a:rPr lang="en-US" dirty="0" smtClean="0"/>
              <a:t>Discrete variables</a:t>
            </a:r>
            <a:endParaRPr lang="en-US" sz="1200" dirty="0"/>
          </a:p>
          <a:p>
            <a:pPr marL="0" indent="0">
              <a:buNone/>
            </a:pPr>
            <a:r>
              <a:rPr lang="en-US" sz="3200" dirty="0"/>
              <a:t>Stochastic OPF</a:t>
            </a:r>
          </a:p>
          <a:p>
            <a:pPr lvl="1"/>
            <a:r>
              <a:rPr lang="en-US" dirty="0"/>
              <a:t>Chance constraints </a:t>
            </a:r>
            <a:r>
              <a:rPr lang="en-US" dirty="0" err="1"/>
              <a:t>Pr</a:t>
            </a:r>
            <a:r>
              <a:rPr lang="en-US" dirty="0"/>
              <a:t>(bad event) &lt; </a:t>
            </a:r>
            <a:endParaRPr lang="en-US" sz="1200" dirty="0"/>
          </a:p>
          <a:p>
            <a:pPr marL="0" indent="0">
              <a:buNone/>
            </a:pPr>
            <a:r>
              <a:rPr lang="en-US" sz="3200" dirty="0"/>
              <a:t>Other constraints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smtClean="0">
                <a:solidFill>
                  <a:srgbClr val="0000FF"/>
                </a:solidFill>
              </a:rPr>
              <a:t>flow,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smtClean="0">
                <a:solidFill>
                  <a:srgbClr val="0000FF"/>
                </a:solidFill>
              </a:rPr>
              <a:t>loss, </a:t>
            </a:r>
            <a:r>
              <a:rPr lang="en-US" dirty="0" smtClean="0"/>
              <a:t>stability </a:t>
            </a:r>
            <a:r>
              <a:rPr lang="en-US" dirty="0"/>
              <a:t>limit</a:t>
            </a:r>
            <a:r>
              <a:rPr lang="en-US" dirty="0" smtClean="0"/>
              <a:t>, … 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303717"/>
              </p:ext>
            </p:extLst>
          </p:nvPr>
        </p:nvGraphicFramePr>
        <p:xfrm>
          <a:off x="7391404" y="4953004"/>
          <a:ext cx="2936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92" name="Equation" r:id="rId4" imgW="114300" imgH="139700" progId="Equation.3">
                  <p:embed/>
                </p:oleObj>
              </mc:Choice>
              <mc:Fallback>
                <p:oleObj name="Equation" r:id="rId4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1404" y="4953004"/>
                        <a:ext cx="293687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81600" y="6400801"/>
            <a:ext cx="3905002" cy="400101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… OPF in practice is a lot harder </a:t>
            </a:r>
          </a:p>
        </p:txBody>
      </p:sp>
    </p:spTree>
    <p:extLst>
      <p:ext uri="{BB962C8B-B14F-4D97-AF65-F5344CB8AC3E}">
        <p14:creationId xmlns:p14="http://schemas.microsoft.com/office/powerpoint/2010/main" val="1729239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Semidefinite</a:t>
            </a:r>
            <a:r>
              <a:rPr lang="en-US" dirty="0" smtClean="0"/>
              <a:t> relaxations of OPF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54574"/>
              </p:ext>
            </p:extLst>
          </p:nvPr>
        </p:nvGraphicFramePr>
        <p:xfrm>
          <a:off x="304800" y="1295401"/>
          <a:ext cx="8534400" cy="427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990600"/>
                <a:gridCol w="29718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relaxation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model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first proposed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first analyzed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SOCP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Jabr</a:t>
                      </a:r>
                      <a:r>
                        <a:rPr lang="en-US" sz="1800" dirty="0" smtClean="0"/>
                        <a:t> 2006 TPS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</a:tr>
              <a:tr h="11887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SDP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Bai</a:t>
                      </a:r>
                      <a:r>
                        <a:rPr lang="en-US" sz="1800" dirty="0" smtClean="0"/>
                        <a:t> et al 2008 EPES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Lavaei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, Low 2012 TPS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Bose et al 2011, 2015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Zhang,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Tse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2011, 2013</a:t>
                      </a:r>
                    </a:p>
                    <a:p>
                      <a:pPr algn="ctr"/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Sojoudi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</a:rPr>
                        <a:t>Lavaei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2012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Chordal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BIM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Bai</a:t>
                      </a:r>
                      <a:r>
                        <a:rPr lang="en-US" sz="1800" dirty="0" smtClean="0"/>
                        <a:t>,</a:t>
                      </a:r>
                      <a:r>
                        <a:rPr lang="en-US" sz="1800" baseline="0" dirty="0" smtClean="0"/>
                        <a:t> Wei</a:t>
                      </a:r>
                      <a:r>
                        <a:rPr lang="en-US" sz="1800" dirty="0" smtClean="0"/>
                        <a:t> 2011 EPES</a:t>
                      </a:r>
                    </a:p>
                    <a:p>
                      <a:pPr algn="ctr"/>
                      <a:r>
                        <a:rPr lang="en-US" sz="1800" dirty="0" err="1" smtClean="0"/>
                        <a:t>Jabr</a:t>
                      </a:r>
                      <a:r>
                        <a:rPr lang="en-US" sz="1800" dirty="0" smtClean="0"/>
                        <a:t> 2012 TPS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Molzahn</a:t>
                      </a:r>
                      <a:r>
                        <a:rPr lang="en-US" sz="1800" dirty="0" smtClean="0"/>
                        <a:t> et al 2013 TPS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Bose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et al 2014 TAC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SOCP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BFM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Farivar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et al 2011 SGC</a:t>
                      </a:r>
                    </a:p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Farivar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, Low 2013 TPS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Farivar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et al 2011 SGC</a:t>
                      </a:r>
                    </a:p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Farivar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, Low 2013 TPS</a:t>
                      </a:r>
                    </a:p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Gan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 et al 2012,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</a:rPr>
                        <a:t> 2014</a:t>
                      </a:r>
                      <a:endParaRPr lang="en-US" sz="1800" dirty="0" smtClean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Chordal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unbalanced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BFM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Gan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, Low 2014 PSCC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rgbClr val="0000FF"/>
                          </a:solidFill>
                        </a:rPr>
                        <a:t>Gan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, Low 2014 PSCC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096003"/>
            <a:ext cx="8458200" cy="615545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indent="-4764"/>
            <a:r>
              <a:rPr lang="en-US" sz="1700" dirty="0">
                <a:solidFill>
                  <a:srgbClr val="0000FF"/>
                </a:solidFill>
              </a:rPr>
              <a:t>Tutorial with extensive refs:</a:t>
            </a:r>
          </a:p>
          <a:p>
            <a:pPr indent="-4764"/>
            <a:r>
              <a:rPr lang="en-US" sz="1700" dirty="0">
                <a:solidFill>
                  <a:srgbClr val="0000FF"/>
                </a:solidFill>
              </a:rPr>
              <a:t>Low. Convex relaxation of OPF (I, II), IEEE Trans Control of Network Systems, 2014</a:t>
            </a:r>
          </a:p>
        </p:txBody>
      </p:sp>
    </p:spTree>
    <p:extLst>
      <p:ext uri="{BB962C8B-B14F-4D97-AF65-F5344CB8AC3E}">
        <p14:creationId xmlns:p14="http://schemas.microsoft.com/office/powerpoint/2010/main" val="24233813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721600" y="381000"/>
            <a:ext cx="750434" cy="533400"/>
          </a:xfrm>
        </p:spPr>
        <p:txBody>
          <a:bodyPr/>
          <a:lstStyle/>
          <a:p>
            <a:pPr algn="l"/>
            <a:r>
              <a:rPr lang="en-US" sz="2000" dirty="0" err="1">
                <a:solidFill>
                  <a:srgbClr val="EAEAEA"/>
                </a:solidFill>
              </a:rPr>
              <a:t>rsrg</a:t>
            </a:r>
            <a:endParaRPr lang="en-US" sz="2400" dirty="0">
              <a:solidFill>
                <a:srgbClr val="EAEAEA"/>
              </a:solidFill>
            </a:endParaRPr>
          </a:p>
        </p:txBody>
      </p:sp>
      <p:pic>
        <p:nvPicPr>
          <p:cNvPr id="7212" name="Picture 4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" y="142875"/>
            <a:ext cx="685800" cy="7552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pic>
        <p:nvPicPr>
          <p:cNvPr id="7214" name="Picture 4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7507" y="152402"/>
            <a:ext cx="686495" cy="70524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7215" name="Rectangle 47"/>
          <p:cNvSpPr>
            <a:spLocks noChangeArrowheads="1"/>
          </p:cNvSpPr>
          <p:nvPr/>
        </p:nvSpPr>
        <p:spPr bwMode="auto">
          <a:xfrm>
            <a:off x="8711976" y="190503"/>
            <a:ext cx="51027" cy="59531"/>
          </a:xfrm>
          <a:prstGeom prst="rect">
            <a:avLst/>
          </a:prstGeom>
          <a:solidFill>
            <a:srgbClr val="292929"/>
          </a:solidFill>
          <a:ln w="38100">
            <a:noFill/>
            <a:miter lim="800000"/>
            <a:headEnd/>
            <a:tailEnd/>
          </a:ln>
          <a:effectLst/>
        </p:spPr>
        <p:txBody>
          <a:bodyPr wrap="none" lIns="17390" tIns="8695" rIns="17390" bIns="8695" anchor="ctr"/>
          <a:lstStyle/>
          <a:p>
            <a:pPr algn="ctr" defTabSz="874312" eaLnBrk="1" hangingPunct="1"/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 bwMode="auto">
          <a:xfrm>
            <a:off x="8116824" y="533400"/>
            <a:ext cx="950976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53" tIns="43726" rIns="87453" bIns="43726" numCol="1" anchor="b" anchorCtr="0" compatLnSpc="1">
            <a:prstTxWarp prst="textNoShape">
              <a:avLst/>
            </a:prstTxWarp>
          </a:bodyPr>
          <a:lstStyle/>
          <a:p>
            <a:pPr algn="r" defTabSz="874399" eaLnBrk="1" hangingPunct="1"/>
            <a:r>
              <a:rPr lang="en-US" sz="2000" b="1" kern="0" dirty="0">
                <a:solidFill>
                  <a:srgbClr val="EAEAEA"/>
                </a:solidFill>
                <a:latin typeface="Times New Roman" pitchFamily="18" charset="0"/>
                <a:cs typeface="Times New Roman" pitchFamily="18" charset="0"/>
              </a:rPr>
              <a:t>SISL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71846" y="0"/>
            <a:ext cx="1965355" cy="923326"/>
          </a:xfrm>
          <a:prstGeom prst="rect">
            <a:avLst/>
          </a:prstGeom>
        </p:spPr>
        <p:txBody>
          <a:bodyPr wrap="square" lIns="91438" tIns="45718" rIns="91438" bIns="45718">
            <a:spAutoFit/>
          </a:bodyPr>
          <a:lstStyle/>
          <a:p>
            <a:pPr algn="ctr" eaLnBrk="1" hangingPunct="1"/>
            <a:r>
              <a:rPr lang="en-US" altLang="zh-CN" sz="3600" kern="0" dirty="0" err="1">
                <a:solidFill>
                  <a:prstClr val="white"/>
                </a:solidFill>
                <a:latin typeface="Verdana"/>
                <a:ea typeface="宋体" pitchFamily="2" charset="-122"/>
              </a:rPr>
              <a:t>NetLab</a:t>
            </a:r>
            <a:endParaRPr lang="en-US" altLang="zh-CN" sz="3600" kern="0" dirty="0">
              <a:solidFill>
                <a:prstClr val="white"/>
              </a:solidFill>
              <a:latin typeface="Verdana"/>
              <a:ea typeface="宋体" pitchFamily="2" charset="-122"/>
            </a:endParaRPr>
          </a:p>
          <a:p>
            <a:pPr algn="ctr" eaLnBrk="1" hangingPunct="1"/>
            <a:r>
              <a:rPr lang="en-US" b="1" kern="0" dirty="0" err="1">
                <a:solidFill>
                  <a:prstClr val="white"/>
                </a:solidFill>
                <a:latin typeface="Arial" pitchFamily="34" charset="0"/>
              </a:rPr>
              <a:t>prof</a:t>
            </a:r>
            <a:r>
              <a:rPr lang="en-US" b="1" kern="0" dirty="0">
                <a:solidFill>
                  <a:prstClr val="white"/>
                </a:solidFill>
                <a:latin typeface="Arial" pitchFamily="34" charset="0"/>
              </a:rPr>
              <a:t> </a:t>
            </a:r>
            <a:r>
              <a:rPr lang="en-US" b="1" kern="0" dirty="0" err="1">
                <a:solidFill>
                  <a:prstClr val="white"/>
                </a:solidFill>
                <a:latin typeface="Arial" pitchFamily="34" charset="0"/>
              </a:rPr>
              <a:t>steven</a:t>
            </a:r>
            <a:r>
              <a:rPr lang="en-US" b="1" kern="0" dirty="0">
                <a:solidFill>
                  <a:prstClr val="white"/>
                </a:solidFill>
                <a:latin typeface="Arial" pitchFamily="34" charset="0"/>
              </a:rPr>
              <a:t> low</a:t>
            </a:r>
            <a:endParaRPr lang="en-US" dirty="0">
              <a:solidFill>
                <a:prstClr val="white"/>
              </a:solidFill>
              <a:latin typeface="Arial" pitchFamily="34" charset="0"/>
            </a:endParaRPr>
          </a:p>
        </p:txBody>
      </p:sp>
      <p:graphicFrame>
        <p:nvGraphicFramePr>
          <p:cNvPr id="65" name="Object 32"/>
          <p:cNvGraphicFramePr>
            <a:graphicFrameLocks noChangeAspect="1"/>
          </p:cNvGraphicFramePr>
          <p:nvPr/>
        </p:nvGraphicFramePr>
        <p:xfrm>
          <a:off x="660400" y="2228851"/>
          <a:ext cx="513458" cy="510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Photo Editor Photo" r:id="rId5" imgW="905001" imgH="905001" progId="">
                  <p:embed/>
                </p:oleObj>
              </mc:Choice>
              <mc:Fallback>
                <p:oleObj name="Photo Editor Photo" r:id="rId5" imgW="905001" imgH="90500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2228851"/>
                        <a:ext cx="513458" cy="510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33"/>
          <p:cNvGraphicFramePr>
            <a:graphicFrameLocks noChangeAspect="1"/>
          </p:cNvGraphicFramePr>
          <p:nvPr/>
        </p:nvGraphicFramePr>
        <p:xfrm>
          <a:off x="2057401" y="2280018"/>
          <a:ext cx="420783" cy="377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Photo Editor Photo" r:id="rId7" imgW="1238423" imgH="1114581" progId="">
                  <p:embed/>
                </p:oleObj>
              </mc:Choice>
              <mc:Fallback>
                <p:oleObj name="Photo Editor Photo" r:id="rId7" imgW="1238423" imgH="11145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2280018"/>
                        <a:ext cx="420783" cy="377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34"/>
          <p:cNvGraphicFramePr>
            <a:graphicFrameLocks noChangeAspect="1"/>
          </p:cNvGraphicFramePr>
          <p:nvPr/>
        </p:nvGraphicFramePr>
        <p:xfrm>
          <a:off x="2032000" y="2768784"/>
          <a:ext cx="433772" cy="431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Photo Editor Photo" r:id="rId9" imgW="1428949" imgH="1333333" progId="">
                  <p:embed/>
                </p:oleObj>
              </mc:Choice>
              <mc:Fallback>
                <p:oleObj name="Photo Editor Photo" r:id="rId9" imgW="1428949" imgH="133333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2768784"/>
                        <a:ext cx="433772" cy="431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8" name="Picture 3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0208" y="2874004"/>
            <a:ext cx="478192" cy="263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6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706134" y="2743200"/>
            <a:ext cx="849867" cy="45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Line 63"/>
          <p:cNvSpPr>
            <a:spLocks noChangeShapeType="1"/>
          </p:cNvSpPr>
          <p:nvPr/>
        </p:nvSpPr>
        <p:spPr bwMode="auto">
          <a:xfrm flipV="1">
            <a:off x="337338" y="2057399"/>
            <a:ext cx="8273262" cy="18965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1" name="Line 64"/>
          <p:cNvSpPr>
            <a:spLocks noChangeShapeType="1"/>
          </p:cNvSpPr>
          <p:nvPr/>
        </p:nvSpPr>
        <p:spPr bwMode="auto">
          <a:xfrm flipV="1">
            <a:off x="337337" y="1994904"/>
            <a:ext cx="0" cy="16292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2" name="Text Box 65"/>
          <p:cNvSpPr txBox="1">
            <a:spLocks noChangeArrowheads="1"/>
          </p:cNvSpPr>
          <p:nvPr/>
        </p:nvSpPr>
        <p:spPr bwMode="auto">
          <a:xfrm>
            <a:off x="664809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2001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3" name="Line 66"/>
          <p:cNvSpPr>
            <a:spLocks noChangeShapeType="1"/>
          </p:cNvSpPr>
          <p:nvPr/>
        </p:nvSpPr>
        <p:spPr bwMode="auto">
          <a:xfrm flipV="1">
            <a:off x="910412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4" name="Line 69"/>
          <p:cNvSpPr>
            <a:spLocks noChangeShapeType="1"/>
          </p:cNvSpPr>
          <p:nvPr/>
        </p:nvSpPr>
        <p:spPr bwMode="auto">
          <a:xfrm flipV="1">
            <a:off x="337337" y="1954175"/>
            <a:ext cx="0" cy="244383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91735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2000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6" name="Text Box 73"/>
          <p:cNvSpPr txBox="1">
            <a:spLocks noChangeArrowheads="1"/>
          </p:cNvSpPr>
          <p:nvPr/>
        </p:nvSpPr>
        <p:spPr bwMode="auto">
          <a:xfrm>
            <a:off x="50800" y="2200275"/>
            <a:ext cx="609600" cy="43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300" b="1" dirty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Lee Center</a:t>
            </a:r>
            <a:endParaRPr lang="en-US" sz="13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1278818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2002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78" name="Line 75"/>
          <p:cNvSpPr>
            <a:spLocks noChangeShapeType="1"/>
          </p:cNvSpPr>
          <p:nvPr/>
        </p:nvSpPr>
        <p:spPr bwMode="auto">
          <a:xfrm flipV="1">
            <a:off x="1524420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851892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2003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 flipV="1">
            <a:off x="2097494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2424966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2004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 flipV="1">
            <a:off x="2670569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2957107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2005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 flipV="1">
            <a:off x="3202709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3489247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2006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 flipV="1">
            <a:off x="3734850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7" name="Text Box 85"/>
          <p:cNvSpPr txBox="1">
            <a:spLocks noChangeArrowheads="1"/>
          </p:cNvSpPr>
          <p:nvPr/>
        </p:nvSpPr>
        <p:spPr bwMode="auto">
          <a:xfrm>
            <a:off x="1234524" y="2222316"/>
            <a:ext cx="695876" cy="57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0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FAST TCP theory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0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IPAM </a:t>
            </a:r>
            <a:r>
              <a:rPr lang="en-US" altLang="zh-CN" sz="1000" b="1" dirty="0" err="1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Wkp</a:t>
            </a:r>
            <a:endParaRPr lang="en-US" sz="10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8" name="Text Box 86"/>
          <p:cNvSpPr txBox="1">
            <a:spLocks noChangeArrowheads="1"/>
          </p:cNvSpPr>
          <p:nvPr/>
        </p:nvSpPr>
        <p:spPr bwMode="auto">
          <a:xfrm>
            <a:off x="1320801" y="2899761"/>
            <a:ext cx="491207" cy="3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0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SC02 Demo</a:t>
            </a:r>
            <a:endParaRPr lang="en-US" sz="10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89" name="Picture 87" descr="green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720785" y="2228850"/>
            <a:ext cx="654942" cy="31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Text Box 88"/>
          <p:cNvSpPr txBox="1">
            <a:spLocks noChangeArrowheads="1"/>
          </p:cNvSpPr>
          <p:nvPr/>
        </p:nvSpPr>
        <p:spPr bwMode="auto">
          <a:xfrm>
            <a:off x="4021388" y="173355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2007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91" name="Line 89"/>
          <p:cNvSpPr>
            <a:spLocks noChangeShapeType="1"/>
          </p:cNvSpPr>
          <p:nvPr/>
        </p:nvSpPr>
        <p:spPr bwMode="auto">
          <a:xfrm flipV="1">
            <a:off x="4266990" y="195417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3" name="Text Box 92"/>
          <p:cNvSpPr txBox="1">
            <a:spLocks noChangeArrowheads="1"/>
          </p:cNvSpPr>
          <p:nvPr/>
        </p:nvSpPr>
        <p:spPr bwMode="auto">
          <a:xfrm>
            <a:off x="2677076" y="2257426"/>
            <a:ext cx="777744" cy="49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1000" b="1" dirty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WAN-in-Lab </a:t>
            </a:r>
            <a:r>
              <a:rPr lang="en-US" altLang="zh-CN" sz="1000" b="1" dirty="0" err="1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Testbed</a:t>
            </a:r>
            <a:endParaRPr lang="en-US" sz="10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3720786" y="2630174"/>
            <a:ext cx="1105215" cy="570227"/>
            <a:chOff x="3216" y="2592"/>
            <a:chExt cx="2400" cy="1333"/>
          </a:xfrm>
        </p:grpSpPr>
        <p:pic>
          <p:nvPicPr>
            <p:cNvPr id="95" name="Picture 118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216" y="2592"/>
              <a:ext cx="2400" cy="1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" name="Oval 119"/>
            <p:cNvSpPr>
              <a:spLocks noChangeArrowheads="1"/>
            </p:cNvSpPr>
            <p:nvPr/>
          </p:nvSpPr>
          <p:spPr bwMode="auto">
            <a:xfrm>
              <a:off x="5232" y="3024"/>
              <a:ext cx="48" cy="48"/>
            </a:xfrm>
            <a:prstGeom prst="ellipse">
              <a:avLst/>
            </a:prstGeom>
            <a:solidFill>
              <a:srgbClr val="99D6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sz="9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97" name="Oval 120"/>
            <p:cNvSpPr>
              <a:spLocks noChangeArrowheads="1"/>
            </p:cNvSpPr>
            <p:nvPr/>
          </p:nvSpPr>
          <p:spPr bwMode="auto">
            <a:xfrm>
              <a:off x="3696" y="2976"/>
              <a:ext cx="48" cy="48"/>
            </a:xfrm>
            <a:prstGeom prst="ellipse">
              <a:avLst/>
            </a:prstGeom>
            <a:solidFill>
              <a:srgbClr val="99D6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sz="900" dirty="0">
                <a:solidFill>
                  <a:prstClr val="black"/>
                </a:solidFill>
                <a:latin typeface="Arial" pitchFamily="34" charset="0"/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1168401" y="1285875"/>
            <a:ext cx="3078279" cy="324704"/>
          </a:xfrm>
          <a:prstGeom prst="rect">
            <a:avLst/>
          </a:prstGeom>
        </p:spPr>
        <p:txBody>
          <a:bodyPr wrap="none" lIns="32004" tIns="16002" rIns="32004" bIns="16002">
            <a:spAutoFit/>
          </a:bodyPr>
          <a:lstStyle/>
          <a:p>
            <a:pPr eaLnBrk="1" hangingPunct="1"/>
            <a:r>
              <a:rPr lang="en-US" altLang="zh-CN" sz="1900" b="1" u="sng" kern="0" dirty="0">
                <a:solidFill>
                  <a:srgbClr val="0000FF"/>
                </a:solidFill>
                <a:latin typeface="Verdana"/>
                <a:ea typeface="宋体" pitchFamily="2" charset="-122"/>
              </a:rPr>
              <a:t>Caltech  FAST  Project</a:t>
            </a:r>
            <a:endParaRPr lang="en-US" sz="2500" b="1" u="sng" dirty="0">
              <a:solidFill>
                <a:srgbClr val="0000FF"/>
              </a:solidFill>
              <a:latin typeface="Arial" pitchFamily="34" charset="0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7670800" y="76200"/>
            <a:ext cx="142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53" tIns="43726" rIns="87453" bIns="43726" numCol="1" anchor="b" anchorCtr="0" compatLnSpc="1">
            <a:prstTxWarp prst="textNoShape">
              <a:avLst/>
            </a:prstTxWarp>
          </a:bodyPr>
          <a:lstStyle/>
          <a:p>
            <a:pPr algn="r" defTabSz="874399" eaLnBrk="1" hangingPunct="1"/>
            <a:r>
              <a:rPr lang="en-US" sz="2000" b="1" kern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Lee Center</a:t>
            </a:r>
          </a:p>
        </p:txBody>
      </p:sp>
      <p:sp>
        <p:nvSpPr>
          <p:cNvPr id="160" name="Text Box 88"/>
          <p:cNvSpPr txBox="1">
            <a:spLocks noChangeArrowheads="1"/>
          </p:cNvSpPr>
          <p:nvPr/>
        </p:nvSpPr>
        <p:spPr bwMode="auto">
          <a:xfrm>
            <a:off x="6324600" y="182880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 smtClean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2012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1" name="Line 89"/>
          <p:cNvSpPr>
            <a:spLocks noChangeShapeType="1"/>
          </p:cNvSpPr>
          <p:nvPr/>
        </p:nvSpPr>
        <p:spPr bwMode="auto">
          <a:xfrm flipV="1">
            <a:off x="6570202" y="204942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76200" y="1676400"/>
            <a:ext cx="5105400" cy="160020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2"/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65" name="Text Box 88"/>
          <p:cNvSpPr txBox="1">
            <a:spLocks noChangeArrowheads="1"/>
          </p:cNvSpPr>
          <p:nvPr/>
        </p:nvSpPr>
        <p:spPr bwMode="auto">
          <a:xfrm>
            <a:off x="7010400" y="1828800"/>
            <a:ext cx="491207" cy="15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2004" tIns="16002" rIns="32004" bIns="16002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CN" sz="800" b="1" dirty="0" smtClean="0">
                <a:solidFill>
                  <a:prstClr val="black"/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2014</a:t>
            </a:r>
            <a:endParaRPr lang="en-US" sz="800" b="1" dirty="0">
              <a:solidFill>
                <a:prstClr val="black"/>
              </a:solidFill>
              <a:latin typeface="Arial" pitchFamily="34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66" name="Line 89"/>
          <p:cNvSpPr>
            <a:spLocks noChangeShapeType="1"/>
          </p:cNvSpPr>
          <p:nvPr/>
        </p:nvSpPr>
        <p:spPr bwMode="auto">
          <a:xfrm flipV="1">
            <a:off x="7256002" y="2049424"/>
            <a:ext cx="0" cy="122192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</p:spPr>
        <p:txBody>
          <a:bodyPr lIns="32004" tIns="16002" rIns="32004" bIns="16002"/>
          <a:lstStyle/>
          <a:p>
            <a:pPr eaLnBrk="1" hangingPunct="1"/>
            <a:endParaRPr lang="en-US" sz="900" dirty="0">
              <a:solidFill>
                <a:prstClr val="black"/>
              </a:solidFill>
              <a:latin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8600" y="3530024"/>
            <a:ext cx="4800600" cy="3251776"/>
            <a:chOff x="152400" y="3530024"/>
            <a:chExt cx="4800600" cy="3251776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4000" y="4053502"/>
              <a:ext cx="4622800" cy="265209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81000" y="3530024"/>
              <a:ext cx="4267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a</a:t>
              </a:r>
              <a:r>
                <a:rPr lang="en-US" sz="1600" dirty="0" smtClean="0">
                  <a:solidFill>
                    <a:srgbClr val="0000FF"/>
                  </a:solidFill>
                </a:rPr>
                <a:t>ccelerating largest social networks, studios, </a:t>
              </a:r>
            </a:p>
            <a:p>
              <a:pPr algn="ctr"/>
              <a:r>
                <a:rPr lang="en-US" sz="1600" dirty="0">
                  <a:solidFill>
                    <a:srgbClr val="0000FF"/>
                  </a:solidFill>
                </a:rPr>
                <a:t>a</a:t>
              </a:r>
              <a:r>
                <a:rPr lang="en-US" sz="1600" dirty="0" smtClean="0">
                  <a:solidFill>
                    <a:srgbClr val="0000FF"/>
                  </a:solidFill>
                </a:rPr>
                <a:t>nd other Fortune 100 companies 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168" name="Rectangle 20"/>
            <p:cNvSpPr>
              <a:spLocks noChangeArrowheads="1"/>
            </p:cNvSpPr>
            <p:nvPr/>
          </p:nvSpPr>
          <p:spPr bwMode="auto">
            <a:xfrm>
              <a:off x="152400" y="3581400"/>
              <a:ext cx="4800600" cy="320040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17390" tIns="8695" rIns="17390" bIns="8695" anchor="ctr"/>
            <a:lstStyle/>
            <a:p>
              <a:pPr eaLnBrk="1" hangingPunct="1"/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152400" y="4114800"/>
              <a:ext cx="4800600" cy="0"/>
            </a:xfrm>
            <a:prstGeom prst="lin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199" y="2260600"/>
            <a:ext cx="770465" cy="330200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5460611" y="3581400"/>
            <a:ext cx="31440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“FAST TCP is accelerating &gt;1TB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o</a:t>
            </a:r>
            <a:r>
              <a:rPr lang="en-US" sz="1600" dirty="0" smtClean="0">
                <a:solidFill>
                  <a:srgbClr val="0000FF"/>
                </a:solidFill>
              </a:rPr>
              <a:t>f internet traffic every second !”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186" name="Straight Connector 185"/>
          <p:cNvCxnSpPr/>
          <p:nvPr/>
        </p:nvCxnSpPr>
        <p:spPr bwMode="auto">
          <a:xfrm flipV="1">
            <a:off x="7239000" y="2133600"/>
            <a:ext cx="1" cy="14478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217535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3429000" y="2133600"/>
            <a:ext cx="14478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1009249"/>
              </p:ext>
            </p:extLst>
          </p:nvPr>
        </p:nvGraphicFramePr>
        <p:xfrm>
          <a:off x="5410200" y="3124200"/>
          <a:ext cx="3619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62" name="Equation" r:id="rId4" imgW="165100" imgH="177800" progId="Equation.3">
                  <p:embed/>
                </p:oleObj>
              </mc:Choice>
              <mc:Fallback>
                <p:oleObj name="Equation" r:id="rId4" imgW="165100" imgH="177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124200"/>
                        <a:ext cx="3619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ight Brace 15"/>
          <p:cNvSpPr/>
          <p:nvPr/>
        </p:nvSpPr>
        <p:spPr bwMode="auto">
          <a:xfrm rot="5400000">
            <a:off x="5448300" y="-342900"/>
            <a:ext cx="304800" cy="6629400"/>
          </a:xfrm>
          <a:prstGeom prst="rightBrace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53995" y="3858165"/>
            <a:ext cx="6494002" cy="1323431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Approach</a:t>
            </a:r>
          </a:p>
          <a:p>
            <a:pPr marL="914297" lvl="1" indent="-457172">
              <a:buFont typeface="+mj-lt"/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Three equivalent characterizations of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  <a:p>
            <a:pPr marL="914297" lvl="1" indent="-457172">
              <a:buFont typeface="+mj-lt"/>
              <a:buAutoNum type="arabicPeriod"/>
            </a:pPr>
            <a:r>
              <a:rPr lang="en-US" sz="2400" dirty="0">
                <a:solidFill>
                  <a:srgbClr val="0000FF"/>
                </a:solidFill>
              </a:rPr>
              <a:t>Each suggests a lift and relaxation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0197" y="5722205"/>
            <a:ext cx="7199399" cy="830989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lIns="91436" tIns="45716" rIns="91436" bIns="45716" rtlCol="0">
            <a:spAutoFit/>
          </a:bodyPr>
          <a:lstStyle/>
          <a:p>
            <a:pPr marL="342880" indent="-34288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What is the relation among different relaxations ?</a:t>
            </a:r>
          </a:p>
          <a:p>
            <a:pPr marL="342880" indent="-34288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When will a relaxation be </a:t>
            </a:r>
            <a:r>
              <a:rPr lang="en-US" sz="2400" u="sng" dirty="0">
                <a:solidFill>
                  <a:srgbClr val="0000FF"/>
                </a:solidFill>
              </a:rPr>
              <a:t>exact </a:t>
            </a:r>
            <a:r>
              <a:rPr lang="en-US" sz="2400" dirty="0">
                <a:solidFill>
                  <a:srgbClr val="0000FF"/>
                </a:solidFill>
              </a:rPr>
              <a:t>?</a:t>
            </a:r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834128"/>
              </p:ext>
            </p:extLst>
          </p:nvPr>
        </p:nvGraphicFramePr>
        <p:xfrm>
          <a:off x="982662" y="1600200"/>
          <a:ext cx="800893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63" name="Equation" r:id="rId6" imgW="11023600" imgH="2057400" progId="Equation.3">
                  <p:embed/>
                </p:oleObj>
              </mc:Choice>
              <mc:Fallback>
                <p:oleObj name="Equation" r:id="rId6" imgW="11023600" imgH="2057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2" y="1600200"/>
                        <a:ext cx="8008938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7467600" y="304800"/>
            <a:ext cx="1371600" cy="1524000"/>
            <a:chOff x="7391400" y="304800"/>
            <a:chExt cx="1371600" cy="1524000"/>
          </a:xfrm>
        </p:grpSpPr>
        <p:sp>
          <p:nvSpPr>
            <p:cNvPr id="19" name="Oval 18"/>
            <p:cNvSpPr/>
            <p:nvPr/>
          </p:nvSpPr>
          <p:spPr>
            <a:xfrm>
              <a:off x="7467600" y="304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7-Point Star 19"/>
            <p:cNvSpPr/>
            <p:nvPr/>
          </p:nvSpPr>
          <p:spPr>
            <a:xfrm>
              <a:off x="7467600" y="533400"/>
              <a:ext cx="1290416" cy="990600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9882264"/>
                </p:ext>
              </p:extLst>
            </p:nvPr>
          </p:nvGraphicFramePr>
          <p:xfrm>
            <a:off x="7894638" y="871538"/>
            <a:ext cx="415925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664" name="Equation" r:id="rId8" imgW="165100" imgH="177800" progId="Equation.3">
                    <p:embed/>
                  </p:oleObj>
                </mc:Choice>
                <mc:Fallback>
                  <p:oleObj name="Equation" r:id="rId8" imgW="1651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894638" y="871538"/>
                          <a:ext cx="415925" cy="466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21"/>
            <p:cNvSpPr/>
            <p:nvPr/>
          </p:nvSpPr>
          <p:spPr bwMode="auto">
            <a:xfrm>
              <a:off x="7391400" y="1143000"/>
              <a:ext cx="152400" cy="1524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8001000" y="1600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491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474891"/>
              </p:ext>
            </p:extLst>
          </p:nvPr>
        </p:nvGraphicFramePr>
        <p:xfrm>
          <a:off x="955709" y="4714875"/>
          <a:ext cx="6361113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613" name="Equation" r:id="rId4" imgW="2832100" imgH="736600" progId="Equation.3">
                  <p:embed/>
                </p:oleObj>
              </mc:Choice>
              <mc:Fallback>
                <p:oleObj name="Equation" r:id="rId4" imgW="28321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709" y="4714875"/>
                        <a:ext cx="6361113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38200" y="4034139"/>
            <a:ext cx="2904904" cy="46165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Equivalent problem: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Feasible set &amp; SDP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222909" y="6013560"/>
            <a:ext cx="3844895" cy="830997"/>
            <a:chOff x="5105400" y="6013559"/>
            <a:chExt cx="3844895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6013559"/>
              <a:ext cx="30828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</a:rPr>
                <a:t>convex in W</a:t>
              </a:r>
            </a:p>
            <a:p>
              <a:r>
                <a:rPr lang="en-US" sz="2400" dirty="0">
                  <a:solidFill>
                    <a:srgbClr val="0000FF"/>
                  </a:solidFill>
                </a:rPr>
                <a:t>except this constraint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5105400" y="6400800"/>
              <a:ext cx="762000" cy="228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514604" y="2819400"/>
            <a:ext cx="5419441" cy="3124200"/>
            <a:chOff x="2514600" y="2819400"/>
            <a:chExt cx="5419441" cy="3124200"/>
          </a:xfrm>
        </p:grpSpPr>
        <p:sp>
          <p:nvSpPr>
            <p:cNvPr id="3" name="TextBox 2"/>
            <p:cNvSpPr txBox="1"/>
            <p:nvPr/>
          </p:nvSpPr>
          <p:spPr>
            <a:xfrm>
              <a:off x="5867400" y="3505200"/>
              <a:ext cx="20666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0000FF"/>
                  </a:solidFill>
                </a:defRPr>
              </a:lvl1pPr>
            </a:lstStyle>
            <a:p>
              <a:r>
                <a:rPr lang="en-US" dirty="0" smtClean="0"/>
                <a:t>quadratic </a:t>
              </a:r>
              <a:r>
                <a:rPr lang="en-US" dirty="0"/>
                <a:t>in V</a:t>
              </a:r>
            </a:p>
            <a:p>
              <a:r>
                <a:rPr lang="en-US" dirty="0" smtClean="0"/>
                <a:t>linear </a:t>
              </a:r>
              <a:r>
                <a:rPr lang="en-US" dirty="0"/>
                <a:t>in W 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4495800" y="2819400"/>
              <a:ext cx="1371600" cy="914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>
              <a:off x="4419600" y="4191000"/>
              <a:ext cx="1447800" cy="990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" name="Rounded Rectangle 3"/>
            <p:cNvSpPr/>
            <p:nvPr/>
          </p:nvSpPr>
          <p:spPr bwMode="auto">
            <a:xfrm>
              <a:off x="2514600" y="5257800"/>
              <a:ext cx="4800600" cy="685800"/>
            </a:xfrm>
            <a:prstGeom prst="round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</p:grpSp>
      <p:sp>
        <p:nvSpPr>
          <p:cNvPr id="17" name="Rounded Rectangle 16"/>
          <p:cNvSpPr/>
          <p:nvPr/>
        </p:nvSpPr>
        <p:spPr bwMode="auto">
          <a:xfrm>
            <a:off x="3429000" y="2133600"/>
            <a:ext cx="14478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2000934"/>
              </p:ext>
            </p:extLst>
          </p:nvPr>
        </p:nvGraphicFramePr>
        <p:xfrm>
          <a:off x="982662" y="1600200"/>
          <a:ext cx="800893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614" name="Equation" r:id="rId6" imgW="11023600" imgH="2057400" progId="Equation.3">
                  <p:embed/>
                </p:oleObj>
              </mc:Choice>
              <mc:Fallback>
                <p:oleObj name="Equation" r:id="rId6" imgW="11023600" imgH="2057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2" y="1600200"/>
                        <a:ext cx="8008938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417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 rot="20973053">
            <a:off x="6930598" y="6028011"/>
            <a:ext cx="934981" cy="45719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60266" y="2438401"/>
            <a:ext cx="3183526" cy="58476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QCQP: </a:t>
            </a:r>
            <a:r>
              <a:rPr lang="en-US" sz="32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lang="en-US" sz="2800" dirty="0">
                <a:solidFill>
                  <a:srgbClr val="0000FF"/>
                </a:solidFill>
              </a:rPr>
              <a:t> variables 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258219"/>
              </p:ext>
            </p:extLst>
          </p:nvPr>
        </p:nvGraphicFramePr>
        <p:xfrm>
          <a:off x="947738" y="1371600"/>
          <a:ext cx="4767262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29" name="Equation" r:id="rId4" imgW="5918200" imgH="698500" progId="Equation.3">
                  <p:embed/>
                </p:oleObj>
              </mc:Choice>
              <mc:Fallback>
                <p:oleObj name="Equation" r:id="rId4" imgW="59182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7738" y="1371600"/>
                        <a:ext cx="4767262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23612" y="6473415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860142"/>
              </p:ext>
            </p:extLst>
          </p:nvPr>
        </p:nvGraphicFramePr>
        <p:xfrm>
          <a:off x="2971800" y="4495804"/>
          <a:ext cx="61118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30" name="Equation" r:id="rId6" imgW="254000" imgH="203200" progId="Equation.3">
                  <p:embed/>
                </p:oleObj>
              </mc:Choice>
              <mc:Fallback>
                <p:oleObj name="Equation" r:id="rId6" imgW="254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495804"/>
                        <a:ext cx="611188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Oval 23"/>
          <p:cNvSpPr/>
          <p:nvPr/>
        </p:nvSpPr>
        <p:spPr>
          <a:xfrm>
            <a:off x="1524000" y="4114800"/>
            <a:ext cx="1295400" cy="1295400"/>
          </a:xfrm>
          <a:prstGeom prst="ellipse">
            <a:avLst/>
          </a:prstGeom>
          <a:solidFill>
            <a:srgbClr val="9BBB59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7-Point Star 24"/>
          <p:cNvSpPr/>
          <p:nvPr/>
        </p:nvSpPr>
        <p:spPr>
          <a:xfrm>
            <a:off x="1676400" y="2133600"/>
            <a:ext cx="1143000" cy="9906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7-Point Star 25"/>
          <p:cNvSpPr/>
          <p:nvPr/>
        </p:nvSpPr>
        <p:spPr>
          <a:xfrm>
            <a:off x="1600200" y="4267200"/>
            <a:ext cx="1143000" cy="9144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836510"/>
              </p:ext>
            </p:extLst>
          </p:nvPr>
        </p:nvGraphicFramePr>
        <p:xfrm>
          <a:off x="2057400" y="24384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31" name="Equation" r:id="rId8" imgW="165100" imgH="177800" progId="Equation.3">
                  <p:embed/>
                </p:oleObj>
              </mc:Choice>
              <mc:Fallback>
                <p:oleObj name="Equation" r:id="rId8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438400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436232"/>
              </p:ext>
            </p:extLst>
          </p:nvPr>
        </p:nvGraphicFramePr>
        <p:xfrm>
          <a:off x="1955800" y="454660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32" name="Equation" r:id="rId10" imgW="203200" imgH="177800" progId="Equation.3">
                  <p:embed/>
                </p:oleObj>
              </mc:Choice>
              <mc:Fallback>
                <p:oleObj name="Equation" r:id="rId10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546600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eft-Right Arrow 28"/>
          <p:cNvSpPr/>
          <p:nvPr/>
        </p:nvSpPr>
        <p:spPr bwMode="auto">
          <a:xfrm rot="16200000">
            <a:off x="1790700" y="35433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90604" y="5791200"/>
            <a:ext cx="7027863" cy="974316"/>
            <a:chOff x="1201737" y="5715000"/>
            <a:chExt cx="7027863" cy="974316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2019642"/>
                </p:ext>
              </p:extLst>
            </p:nvPr>
          </p:nvGraphicFramePr>
          <p:xfrm>
            <a:off x="1201737" y="5715000"/>
            <a:ext cx="7027863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33" name="Equation" r:id="rId12" imgW="8724900" imgH="609600" progId="Equation.3">
                    <p:embed/>
                  </p:oleObj>
                </mc:Choice>
                <mc:Fallback>
                  <p:oleObj name="Equation" r:id="rId12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201737" y="5715000"/>
                          <a:ext cx="7027863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3987242"/>
                </p:ext>
              </p:extLst>
            </p:nvPr>
          </p:nvGraphicFramePr>
          <p:xfrm>
            <a:off x="1295400" y="6248400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934" name="Equation" r:id="rId14" imgW="2806700" imgH="571500" progId="Equation.3">
                    <p:embed/>
                  </p:oleObj>
                </mc:Choice>
                <mc:Fallback>
                  <p:oleObj name="Equation" r:id="rId14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295400" y="6248400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TextBox 30"/>
          <p:cNvSpPr txBox="1"/>
          <p:nvPr/>
        </p:nvSpPr>
        <p:spPr>
          <a:xfrm>
            <a:off x="4419604" y="4419601"/>
            <a:ext cx="2442095" cy="58476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SDP: </a:t>
            </a:r>
            <a:r>
              <a:rPr lang="en-US" sz="3200" i="1" dirty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lang="en-US" sz="3200" i="1" baseline="30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vars</a:t>
            </a:r>
            <a:r>
              <a:rPr lang="en-US" sz="2800" dirty="0">
                <a:solidFill>
                  <a:srgbClr val="0000FF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587393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/>
      <p:bldP spid="24" grpId="0" animBg="1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4" y="5562600"/>
            <a:ext cx="6951663" cy="1066800"/>
            <a:chOff x="1019175" y="5715000"/>
            <a:chExt cx="6951663" cy="1066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4839509"/>
                </p:ext>
              </p:extLst>
            </p:nvPr>
          </p:nvGraphicFramePr>
          <p:xfrm>
            <a:off x="1019175" y="5715000"/>
            <a:ext cx="6951663" cy="527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955" name="Equation" r:id="rId4" imgW="8724900" imgH="609600" progId="Equation.3">
                    <p:embed/>
                  </p:oleObj>
                </mc:Choice>
                <mc:Fallback>
                  <p:oleObj name="Equation" r:id="rId4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9175" y="5715000"/>
                          <a:ext cx="6951663" cy="527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7224767"/>
                </p:ext>
              </p:extLst>
            </p:nvPr>
          </p:nvGraphicFramePr>
          <p:xfrm>
            <a:off x="1987550" y="6340884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956" name="Equation" r:id="rId6" imgW="2806700" imgH="571500" progId="Equation.3">
                    <p:embed/>
                  </p:oleObj>
                </mc:Choice>
                <mc:Fallback>
                  <p:oleObj name="Equation" r:id="rId6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7550" y="6340884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09600" y="3584579"/>
            <a:ext cx="7977188" cy="1292225"/>
            <a:chOff x="279400" y="3736975"/>
            <a:chExt cx="7977188" cy="12922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7989795"/>
                </p:ext>
              </p:extLst>
            </p:nvPr>
          </p:nvGraphicFramePr>
          <p:xfrm>
            <a:off x="279400" y="3736975"/>
            <a:ext cx="79771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957" name="Equation" r:id="rId8" imgW="10452100" imgH="660400" progId="Equation.3">
                    <p:embed/>
                  </p:oleObj>
                </mc:Choice>
                <mc:Fallback>
                  <p:oleObj name="Equation" r:id="rId8" imgW="10452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400" y="3736975"/>
                          <a:ext cx="7977188" cy="55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3916634"/>
                </p:ext>
              </p:extLst>
            </p:nvPr>
          </p:nvGraphicFramePr>
          <p:xfrm>
            <a:off x="1676400" y="4494212"/>
            <a:ext cx="3946525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958" name="Equation" r:id="rId10" imgW="5219700" imgH="736600" progId="Equation.3">
                    <p:embed/>
                  </p:oleObj>
                </mc:Choice>
                <mc:Fallback>
                  <p:oleObj name="Equation" r:id="rId10" imgW="52197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6400" y="4494212"/>
                          <a:ext cx="3946525" cy="534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/>
          <p:cNvSpPr/>
          <p:nvPr/>
        </p:nvSpPr>
        <p:spPr bwMode="auto">
          <a:xfrm>
            <a:off x="5791200" y="3352800"/>
            <a:ext cx="2971800" cy="838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92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4" y="5562600"/>
            <a:ext cx="6951663" cy="1066800"/>
            <a:chOff x="1019175" y="5715000"/>
            <a:chExt cx="6951663" cy="1066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0263867"/>
                </p:ext>
              </p:extLst>
            </p:nvPr>
          </p:nvGraphicFramePr>
          <p:xfrm>
            <a:off x="1019175" y="5715000"/>
            <a:ext cx="6951663" cy="527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600" name="Equation" r:id="rId4" imgW="8724900" imgH="609600" progId="Equation.3">
                    <p:embed/>
                  </p:oleObj>
                </mc:Choice>
                <mc:Fallback>
                  <p:oleObj name="Equation" r:id="rId4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9175" y="5715000"/>
                          <a:ext cx="6951663" cy="527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7373198"/>
                </p:ext>
              </p:extLst>
            </p:nvPr>
          </p:nvGraphicFramePr>
          <p:xfrm>
            <a:off x="1987550" y="6340884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601" name="Equation" r:id="rId6" imgW="2806700" imgH="571500" progId="Equation.3">
                    <p:embed/>
                  </p:oleObj>
                </mc:Choice>
                <mc:Fallback>
                  <p:oleObj name="Equation" r:id="rId6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7550" y="6340884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09600" y="3584579"/>
            <a:ext cx="7977188" cy="1292225"/>
            <a:chOff x="279400" y="3736975"/>
            <a:chExt cx="7977188" cy="12922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5039461"/>
                </p:ext>
              </p:extLst>
            </p:nvPr>
          </p:nvGraphicFramePr>
          <p:xfrm>
            <a:off x="279400" y="3736975"/>
            <a:ext cx="79771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602" name="Equation" r:id="rId8" imgW="10452100" imgH="660400" progId="Equation.3">
                    <p:embed/>
                  </p:oleObj>
                </mc:Choice>
                <mc:Fallback>
                  <p:oleObj name="Equation" r:id="rId8" imgW="10452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400" y="3736975"/>
                          <a:ext cx="7977188" cy="55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8025640"/>
                </p:ext>
              </p:extLst>
            </p:nvPr>
          </p:nvGraphicFramePr>
          <p:xfrm>
            <a:off x="1676400" y="4494212"/>
            <a:ext cx="3946525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603" name="Equation" r:id="rId10" imgW="5219700" imgH="736600" progId="Equation.3">
                    <p:embed/>
                  </p:oleObj>
                </mc:Choice>
                <mc:Fallback>
                  <p:oleObj name="Equation" r:id="rId10" imgW="52197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6400" y="4494212"/>
                          <a:ext cx="3946525" cy="534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84793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4" y="5562600"/>
            <a:ext cx="6951663" cy="1066800"/>
            <a:chOff x="1019175" y="5715000"/>
            <a:chExt cx="6951663" cy="1066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4931979"/>
                </p:ext>
              </p:extLst>
            </p:nvPr>
          </p:nvGraphicFramePr>
          <p:xfrm>
            <a:off x="1019175" y="5715000"/>
            <a:ext cx="6951663" cy="527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127" name="Equation" r:id="rId4" imgW="8724900" imgH="609600" progId="Equation.3">
                    <p:embed/>
                  </p:oleObj>
                </mc:Choice>
                <mc:Fallback>
                  <p:oleObj name="Equation" r:id="rId4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9175" y="5715000"/>
                          <a:ext cx="6951663" cy="527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5784116"/>
                </p:ext>
              </p:extLst>
            </p:nvPr>
          </p:nvGraphicFramePr>
          <p:xfrm>
            <a:off x="1987550" y="6340884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128" name="Equation" r:id="rId6" imgW="2806700" imgH="571500" progId="Equation.3">
                    <p:embed/>
                  </p:oleObj>
                </mc:Choice>
                <mc:Fallback>
                  <p:oleObj name="Equation" r:id="rId6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7550" y="6340884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09600" y="3584579"/>
            <a:ext cx="7977188" cy="1292225"/>
            <a:chOff x="279400" y="3736975"/>
            <a:chExt cx="7977188" cy="12922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873612"/>
                </p:ext>
              </p:extLst>
            </p:nvPr>
          </p:nvGraphicFramePr>
          <p:xfrm>
            <a:off x="279400" y="3736975"/>
            <a:ext cx="79771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129" name="Equation" r:id="rId8" imgW="10452100" imgH="660400" progId="Equation.3">
                    <p:embed/>
                  </p:oleObj>
                </mc:Choice>
                <mc:Fallback>
                  <p:oleObj name="Equation" r:id="rId8" imgW="10452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400" y="3736975"/>
                          <a:ext cx="7977188" cy="55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1764715"/>
                </p:ext>
              </p:extLst>
            </p:nvPr>
          </p:nvGraphicFramePr>
          <p:xfrm>
            <a:off x="1676400" y="4494212"/>
            <a:ext cx="3946525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130" name="Equation" r:id="rId10" imgW="5219700" imgH="736600" progId="Equation.3">
                    <p:embed/>
                  </p:oleObj>
                </mc:Choice>
                <mc:Fallback>
                  <p:oleObj name="Equation" r:id="rId10" imgW="52197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6400" y="4494212"/>
                          <a:ext cx="3946525" cy="534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609600" y="1244600"/>
            <a:ext cx="8001000" cy="1803400"/>
            <a:chOff x="474663" y="1244600"/>
            <a:chExt cx="8001000" cy="1803400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5884859"/>
                </p:ext>
              </p:extLst>
            </p:nvPr>
          </p:nvGraphicFramePr>
          <p:xfrm>
            <a:off x="1637132" y="2514600"/>
            <a:ext cx="384926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131" name="Equation" r:id="rId12" imgW="5295900" imgH="736600" progId="Equation.3">
                    <p:embed/>
                  </p:oleObj>
                </mc:Choice>
                <mc:Fallback>
                  <p:oleObj name="Equation" r:id="rId12" imgW="52959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637132" y="2514600"/>
                          <a:ext cx="3849268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5044720"/>
                </p:ext>
              </p:extLst>
            </p:nvPr>
          </p:nvGraphicFramePr>
          <p:xfrm>
            <a:off x="474663" y="1244600"/>
            <a:ext cx="8001000" cy="1090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132" name="Equation" r:id="rId14" imgW="10414000" imgH="1333500" progId="Equation.3">
                    <p:embed/>
                  </p:oleObj>
                </mc:Choice>
                <mc:Fallback>
                  <p:oleObj name="Equation" r:id="rId14" imgW="10414000" imgH="1333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4663" y="1244600"/>
                          <a:ext cx="8001000" cy="1090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Rectangle 16"/>
          <p:cNvSpPr/>
          <p:nvPr/>
        </p:nvSpPr>
        <p:spPr bwMode="auto">
          <a:xfrm>
            <a:off x="5105400" y="1143000"/>
            <a:ext cx="3581400" cy="1219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40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4" y="5562600"/>
            <a:ext cx="6951663" cy="1066800"/>
            <a:chOff x="1019175" y="5715000"/>
            <a:chExt cx="6951663" cy="1066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0943173"/>
                </p:ext>
              </p:extLst>
            </p:nvPr>
          </p:nvGraphicFramePr>
          <p:xfrm>
            <a:off x="1019175" y="5715000"/>
            <a:ext cx="6951663" cy="527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45" name="Equation" r:id="rId4" imgW="8724900" imgH="609600" progId="Equation.3">
                    <p:embed/>
                  </p:oleObj>
                </mc:Choice>
                <mc:Fallback>
                  <p:oleObj name="Equation" r:id="rId4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9175" y="5715000"/>
                          <a:ext cx="6951663" cy="527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0955644"/>
                </p:ext>
              </p:extLst>
            </p:nvPr>
          </p:nvGraphicFramePr>
          <p:xfrm>
            <a:off x="1987550" y="6340884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46" name="Equation" r:id="rId6" imgW="2806700" imgH="571500" progId="Equation.3">
                    <p:embed/>
                  </p:oleObj>
                </mc:Choice>
                <mc:Fallback>
                  <p:oleObj name="Equation" r:id="rId6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7550" y="6340884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09600" y="3584579"/>
            <a:ext cx="7977188" cy="1292225"/>
            <a:chOff x="279400" y="3736975"/>
            <a:chExt cx="7977188" cy="12922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3474416"/>
                </p:ext>
              </p:extLst>
            </p:nvPr>
          </p:nvGraphicFramePr>
          <p:xfrm>
            <a:off x="279400" y="3736975"/>
            <a:ext cx="79771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47" name="Equation" r:id="rId8" imgW="10452100" imgH="660400" progId="Equation.3">
                    <p:embed/>
                  </p:oleObj>
                </mc:Choice>
                <mc:Fallback>
                  <p:oleObj name="Equation" r:id="rId8" imgW="10452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400" y="3736975"/>
                          <a:ext cx="7977188" cy="55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2141449"/>
                </p:ext>
              </p:extLst>
            </p:nvPr>
          </p:nvGraphicFramePr>
          <p:xfrm>
            <a:off x="1676400" y="4494212"/>
            <a:ext cx="3946525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48" name="Equation" r:id="rId10" imgW="5219700" imgH="736600" progId="Equation.3">
                    <p:embed/>
                  </p:oleObj>
                </mc:Choice>
                <mc:Fallback>
                  <p:oleObj name="Equation" r:id="rId10" imgW="52197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6400" y="4494212"/>
                          <a:ext cx="3946525" cy="534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609600" y="1244600"/>
            <a:ext cx="8001000" cy="1803400"/>
            <a:chOff x="474663" y="1244600"/>
            <a:chExt cx="8001000" cy="1803400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0777240"/>
                </p:ext>
              </p:extLst>
            </p:nvPr>
          </p:nvGraphicFramePr>
          <p:xfrm>
            <a:off x="1637132" y="2514600"/>
            <a:ext cx="384926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49" name="Equation" r:id="rId12" imgW="5295900" imgH="736600" progId="Equation.3">
                    <p:embed/>
                  </p:oleObj>
                </mc:Choice>
                <mc:Fallback>
                  <p:oleObj name="Equation" r:id="rId12" imgW="52959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637132" y="2514600"/>
                          <a:ext cx="3849268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2717112"/>
                </p:ext>
              </p:extLst>
            </p:nvPr>
          </p:nvGraphicFramePr>
          <p:xfrm>
            <a:off x="474663" y="1244600"/>
            <a:ext cx="8001000" cy="1090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150" name="Equation" r:id="rId14" imgW="10414000" imgH="1333500" progId="Equation.3">
                    <p:embed/>
                  </p:oleObj>
                </mc:Choice>
                <mc:Fallback>
                  <p:oleObj name="Equation" r:id="rId14" imgW="10414000" imgH="1333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4663" y="1244600"/>
                          <a:ext cx="8001000" cy="1090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85867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Cycle condition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490" y="3479800"/>
            <a:ext cx="7354110" cy="1828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856" y="5232400"/>
            <a:ext cx="4971144" cy="1016000"/>
          </a:xfrm>
          <a:prstGeom prst="rect">
            <a:avLst/>
          </a:prstGeom>
        </p:spPr>
      </p:pic>
      <p:graphicFrame>
        <p:nvGraphicFramePr>
          <p:cNvPr id="2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788831"/>
              </p:ext>
            </p:extLst>
          </p:nvPr>
        </p:nvGraphicFramePr>
        <p:xfrm>
          <a:off x="2590800" y="5497512"/>
          <a:ext cx="10668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13" name="Equation" r:id="rId6" imgW="1549400" imgH="673100" progId="Equation.3">
                  <p:embed/>
                </p:oleObj>
              </mc:Choice>
              <mc:Fallback>
                <p:oleObj name="Equation" r:id="rId6" imgW="1549400" imgH="673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97512"/>
                        <a:ext cx="1066800" cy="5222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696200" y="5334000"/>
            <a:ext cx="769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cycle</a:t>
            </a:r>
          </a:p>
          <a:p>
            <a:pPr algn="ctr"/>
            <a:r>
              <a:rPr lang="en-US" sz="2000" dirty="0" err="1" smtClean="0">
                <a:solidFill>
                  <a:srgbClr val="0000FF"/>
                </a:solidFill>
              </a:rPr>
              <a:t>cond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705600" y="5715000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57200" y="4800600"/>
            <a:ext cx="712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local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62000" y="3124200"/>
            <a:ext cx="6248400" cy="16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800" y="5486400"/>
            <a:ext cx="86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global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52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Equivalent feasible 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sp>
        <p:nvSpPr>
          <p:cNvPr id="15" name="7-Point Star 14"/>
          <p:cNvSpPr/>
          <p:nvPr/>
        </p:nvSpPr>
        <p:spPr>
          <a:xfrm>
            <a:off x="1524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73152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4953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25146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655701"/>
              </p:ext>
            </p:extLst>
          </p:nvPr>
        </p:nvGraphicFramePr>
        <p:xfrm>
          <a:off x="533400" y="221972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20" name="Equation" r:id="rId4" imgW="165100" imgH="177800" progId="Equation.3">
                  <p:embed/>
                </p:oleObj>
              </mc:Choice>
              <mc:Fallback>
                <p:oleObj name="Equation" r:id="rId4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19721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25267"/>
              </p:ext>
            </p:extLst>
          </p:nvPr>
        </p:nvGraphicFramePr>
        <p:xfrm>
          <a:off x="2870200" y="2262188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21" name="Equation" r:id="rId6" imgW="203200" imgH="177800" progId="Equation.3">
                  <p:embed/>
                </p:oleObj>
              </mc:Choice>
              <mc:Fallback>
                <p:oleObj name="Equation" r:id="rId6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62188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689181"/>
              </p:ext>
            </p:extLst>
          </p:nvPr>
        </p:nvGraphicFramePr>
        <p:xfrm>
          <a:off x="5181600" y="2219721"/>
          <a:ext cx="736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22" name="Equation" r:id="rId8" imgW="368300" imgH="228600" progId="Equation.3">
                  <p:embed/>
                </p:oleObj>
              </mc:Choice>
              <mc:Fallback>
                <p:oleObj name="Equation" r:id="rId8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19721"/>
                        <a:ext cx="736600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182236"/>
              </p:ext>
            </p:extLst>
          </p:nvPr>
        </p:nvGraphicFramePr>
        <p:xfrm>
          <a:off x="7645400" y="2219721"/>
          <a:ext cx="508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23" name="Equation" r:id="rId10" imgW="254000" imgH="215900" progId="Equation.3">
                  <p:embed/>
                </p:oleObj>
              </mc:Choice>
              <mc:Fallback>
                <p:oleObj name="Equation" r:id="rId10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2219721"/>
                        <a:ext cx="508000" cy="493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-Right Arrow 37"/>
          <p:cNvSpPr/>
          <p:nvPr/>
        </p:nvSpPr>
        <p:spPr bwMode="auto">
          <a:xfrm>
            <a:off x="14478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39" name="Left-Right Arrow 38"/>
          <p:cNvSpPr/>
          <p:nvPr/>
        </p:nvSpPr>
        <p:spPr bwMode="auto">
          <a:xfrm>
            <a:off x="38862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40" name="Left-Right Arrow 39"/>
          <p:cNvSpPr/>
          <p:nvPr/>
        </p:nvSpPr>
        <p:spPr bwMode="auto">
          <a:xfrm>
            <a:off x="63246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95800" y="6096004"/>
            <a:ext cx="4495800" cy="646323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Chandy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2012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Teeraratkul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Hassibi</a:t>
            </a:r>
            <a:r>
              <a:rPr lang="en-US" dirty="0" smtClean="0">
                <a:solidFill>
                  <a:srgbClr val="0000FF"/>
                </a:solidFill>
              </a:rPr>
              <a:t> TAC2014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914400" y="3657600"/>
            <a:ext cx="76200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Theorem: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506"/>
              </p:ext>
            </p:extLst>
          </p:nvPr>
        </p:nvGraphicFramePr>
        <p:xfrm>
          <a:off x="3187700" y="3733804"/>
          <a:ext cx="29083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124" name="Equation" r:id="rId12" imgW="3759200" imgH="622300" progId="Equation.3">
                  <p:embed/>
                </p:oleObj>
              </mc:Choice>
              <mc:Fallback>
                <p:oleObj name="Equation" r:id="rId12" imgW="37592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7700" y="3733804"/>
                        <a:ext cx="290830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482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Equivalent feasible 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sp>
        <p:nvSpPr>
          <p:cNvPr id="15" name="7-Point Star 14"/>
          <p:cNvSpPr/>
          <p:nvPr/>
        </p:nvSpPr>
        <p:spPr>
          <a:xfrm>
            <a:off x="1524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73152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4953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25146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911242"/>
              </p:ext>
            </p:extLst>
          </p:nvPr>
        </p:nvGraphicFramePr>
        <p:xfrm>
          <a:off x="533400" y="221972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63" name="Equation" r:id="rId4" imgW="165100" imgH="177800" progId="Equation.3">
                  <p:embed/>
                </p:oleObj>
              </mc:Choice>
              <mc:Fallback>
                <p:oleObj name="Equation" r:id="rId4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19721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299984"/>
              </p:ext>
            </p:extLst>
          </p:nvPr>
        </p:nvGraphicFramePr>
        <p:xfrm>
          <a:off x="2870200" y="2262188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64" name="Equation" r:id="rId6" imgW="203200" imgH="177800" progId="Equation.3">
                  <p:embed/>
                </p:oleObj>
              </mc:Choice>
              <mc:Fallback>
                <p:oleObj name="Equation" r:id="rId6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62188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748364"/>
              </p:ext>
            </p:extLst>
          </p:nvPr>
        </p:nvGraphicFramePr>
        <p:xfrm>
          <a:off x="5181600" y="2219721"/>
          <a:ext cx="736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65" name="Equation" r:id="rId8" imgW="368300" imgH="228600" progId="Equation.3">
                  <p:embed/>
                </p:oleObj>
              </mc:Choice>
              <mc:Fallback>
                <p:oleObj name="Equation" r:id="rId8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19721"/>
                        <a:ext cx="736600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448558"/>
              </p:ext>
            </p:extLst>
          </p:nvPr>
        </p:nvGraphicFramePr>
        <p:xfrm>
          <a:off x="7645400" y="2219721"/>
          <a:ext cx="508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66" name="Equation" r:id="rId10" imgW="254000" imgH="215900" progId="Equation.3">
                  <p:embed/>
                </p:oleObj>
              </mc:Choice>
              <mc:Fallback>
                <p:oleObj name="Equation" r:id="rId10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2219721"/>
                        <a:ext cx="508000" cy="493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914400" y="3657600"/>
            <a:ext cx="76200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Theorem: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840940"/>
              </p:ext>
            </p:extLst>
          </p:nvPr>
        </p:nvGraphicFramePr>
        <p:xfrm>
          <a:off x="3187700" y="3733804"/>
          <a:ext cx="29083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67" name="Equation" r:id="rId12" imgW="3759200" imgH="622300" progId="Equation.3">
                  <p:embed/>
                </p:oleObj>
              </mc:Choice>
              <mc:Fallback>
                <p:oleObj name="Equation" r:id="rId12" imgW="37592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7700" y="3733804"/>
                        <a:ext cx="290830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-Right Arrow 37"/>
          <p:cNvSpPr/>
          <p:nvPr/>
        </p:nvSpPr>
        <p:spPr bwMode="auto">
          <a:xfrm>
            <a:off x="14478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39" name="Left-Right Arrow 38"/>
          <p:cNvSpPr/>
          <p:nvPr/>
        </p:nvSpPr>
        <p:spPr bwMode="auto">
          <a:xfrm>
            <a:off x="38862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40" name="Left-Right Arrow 39"/>
          <p:cNvSpPr/>
          <p:nvPr/>
        </p:nvSpPr>
        <p:spPr bwMode="auto">
          <a:xfrm>
            <a:off x="63246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022938" y="4800600"/>
            <a:ext cx="7511462" cy="838200"/>
            <a:chOff x="1175338" y="5181600"/>
            <a:chExt cx="7511462" cy="838200"/>
          </a:xfrm>
        </p:grpSpPr>
        <p:sp>
          <p:nvSpPr>
            <p:cNvPr id="23" name="TextBox 22"/>
            <p:cNvSpPr txBox="1"/>
            <p:nvPr/>
          </p:nvSpPr>
          <p:spPr>
            <a:xfrm>
              <a:off x="1175338" y="5188803"/>
              <a:ext cx="75114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Given                                                  there is</a:t>
              </a:r>
            </a:p>
            <a:p>
              <a:r>
                <a:rPr lang="en-US" sz="2400" dirty="0">
                  <a:solidFill>
                    <a:srgbClr val="0000FF"/>
                  </a:solidFill>
                </a:rPr>
                <a:t>unique</a:t>
              </a:r>
              <a:r>
                <a:rPr lang="en-US" sz="2400" dirty="0"/>
                <a:t> completion                and unique </a:t>
              </a:r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3534034"/>
                </p:ext>
              </p:extLst>
            </p:nvPr>
          </p:nvGraphicFramePr>
          <p:xfrm>
            <a:off x="2205037" y="5181600"/>
            <a:ext cx="3898900" cy="51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368" name="Equation" r:id="rId14" imgW="1727200" imgH="228600" progId="Equation.3">
                    <p:embed/>
                  </p:oleObj>
                </mc:Choice>
                <mc:Fallback>
                  <p:oleObj name="Equation" r:id="rId14" imgW="17272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05037" y="5181600"/>
                          <a:ext cx="3898900" cy="512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5614061"/>
                </p:ext>
              </p:extLst>
            </p:nvPr>
          </p:nvGraphicFramePr>
          <p:xfrm>
            <a:off x="3852863" y="5622925"/>
            <a:ext cx="117633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369" name="Equation" r:id="rId16" imgW="520700" imgH="177800" progId="Equation.3">
                    <p:embed/>
                  </p:oleObj>
                </mc:Choice>
                <mc:Fallback>
                  <p:oleObj name="Equation" r:id="rId16" imgW="5207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852863" y="5622925"/>
                          <a:ext cx="1176337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7359018"/>
                </p:ext>
              </p:extLst>
            </p:nvPr>
          </p:nvGraphicFramePr>
          <p:xfrm>
            <a:off x="6724650" y="5622925"/>
            <a:ext cx="97155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370" name="Equation" r:id="rId18" imgW="431800" imgH="177800" progId="Equation.3">
                    <p:embed/>
                  </p:oleObj>
                </mc:Choice>
                <mc:Fallback>
                  <p:oleObj name="Equation" r:id="rId18" imgW="4318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724650" y="5622925"/>
                          <a:ext cx="971550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990600" y="6243939"/>
            <a:ext cx="7511462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Can minimize cost over </a:t>
            </a:r>
            <a:r>
              <a:rPr lang="en-US" sz="2400" b="1" dirty="0">
                <a:solidFill>
                  <a:srgbClr val="0000FF"/>
                </a:solidFill>
              </a:rPr>
              <a:t>any</a:t>
            </a:r>
            <a:r>
              <a:rPr lang="en-US" sz="2400" dirty="0">
                <a:solidFill>
                  <a:srgbClr val="0000FF"/>
                </a:solidFill>
              </a:rPr>
              <a:t> of these sets, but …</a:t>
            </a:r>
          </a:p>
        </p:txBody>
      </p:sp>
    </p:spTree>
    <p:extLst>
      <p:ext uri="{BB962C8B-B14F-4D97-AF65-F5344CB8AC3E}">
        <p14:creationId xmlns:p14="http://schemas.microsoft.com/office/powerpoint/2010/main" val="96056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Vision </a:t>
            </a:r>
            <a:r>
              <a:rPr lang="en-US" sz="2400" dirty="0"/>
              <a:t>(20+ </a:t>
            </a:r>
            <a:r>
              <a:rPr lang="en-US" sz="2400" dirty="0" err="1"/>
              <a:t>yrs</a:t>
            </a:r>
            <a:r>
              <a:rPr lang="en-US" sz="2400" dirty="0"/>
              <a:t>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990600"/>
            <a:ext cx="83058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Global energy demand will continue to grow</a:t>
            </a:r>
          </a:p>
          <a:p>
            <a:pPr lvl="1"/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Traditional supply is unsustainable</a:t>
            </a:r>
          </a:p>
          <a:p>
            <a:pPr marL="0" indent="0">
              <a:buNone/>
            </a:pPr>
            <a:endParaRPr lang="en-US" sz="600" dirty="0" smtClean="0"/>
          </a:p>
          <a:p>
            <a:pPr marL="0" indent="0">
              <a:buNone/>
            </a:pPr>
            <a:r>
              <a:rPr lang="en-US" sz="2400" dirty="0" smtClean="0"/>
              <a:t>There </a:t>
            </a:r>
            <a:r>
              <a:rPr lang="en-US" sz="2400" dirty="0"/>
              <a:t>is more </a:t>
            </a:r>
            <a:r>
              <a:rPr lang="en-US" sz="2400" dirty="0">
                <a:solidFill>
                  <a:srgbClr val="0000FF"/>
                </a:solidFill>
              </a:rPr>
              <a:t>renewable</a:t>
            </a:r>
            <a:r>
              <a:rPr lang="en-US" sz="2400" dirty="0"/>
              <a:t> energy than the world ever needs</a:t>
            </a:r>
          </a:p>
          <a:p>
            <a:pPr lvl="1"/>
            <a:r>
              <a:rPr lang="en-US" sz="2000" dirty="0"/>
              <a:t>Someone will figure out how to capture and store it</a:t>
            </a:r>
          </a:p>
          <a:p>
            <a:pPr marL="0" lvl="1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/>
              <a:t>There will be </a:t>
            </a:r>
            <a:r>
              <a:rPr lang="en-US" sz="2400" dirty="0">
                <a:solidFill>
                  <a:srgbClr val="0000FF"/>
                </a:solidFill>
              </a:rPr>
              <a:t>connected intelligence </a:t>
            </a:r>
            <a:r>
              <a:rPr lang="en-US" sz="2400" dirty="0"/>
              <a:t>everywhere</a:t>
            </a:r>
          </a:p>
          <a:p>
            <a:pPr lvl="1"/>
            <a:r>
              <a:rPr lang="en-US" sz="2000" dirty="0"/>
              <a:t>Cost of computing, storage, communication and manufacturing will continue to drop</a:t>
            </a:r>
          </a:p>
          <a:p>
            <a:pPr marL="471411" lvl="1" indent="0">
              <a:buClr>
                <a:srgbClr val="CC0000"/>
              </a:buClr>
              <a:buNone/>
            </a:pPr>
            <a:endParaRPr lang="en-US" sz="600" dirty="0"/>
          </a:p>
          <a:p>
            <a:pPr lvl="0">
              <a:buClr>
                <a:srgbClr val="CC0000"/>
              </a:buClr>
              <a:buFont typeface="Wingdings" charset="0"/>
              <a:buChar char="è"/>
            </a:pPr>
            <a:r>
              <a:rPr lang="en-US" sz="2400" dirty="0">
                <a:solidFill>
                  <a:srgbClr val="000000"/>
                </a:solidFill>
                <a:sym typeface="Wingdings"/>
              </a:rPr>
              <a:t>Power system will transform into the largest and most complex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Internet of Things </a:t>
            </a:r>
          </a:p>
          <a:p>
            <a:pPr lvl="1"/>
            <a:r>
              <a:rPr lang="en-US" sz="2000" dirty="0"/>
              <a:t>Generation, transmission, distribution, consumption, storage</a:t>
            </a:r>
            <a:endParaRPr lang="en-US" sz="2000" dirty="0">
              <a:solidFill>
                <a:srgbClr val="000000"/>
              </a:solidFill>
            </a:endParaRPr>
          </a:p>
          <a:p>
            <a:pPr marL="33334" indent="0">
              <a:buClr>
                <a:srgbClr val="CC0000"/>
              </a:buClr>
              <a:buNone/>
            </a:pP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773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606605"/>
              </p:ext>
            </p:extLst>
          </p:nvPr>
        </p:nvGraphicFramePr>
        <p:xfrm>
          <a:off x="685804" y="5562604"/>
          <a:ext cx="6951663" cy="527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157" name="Equation" r:id="rId4" imgW="8724900" imgH="609600" progId="Equation.3">
                  <p:embed/>
                </p:oleObj>
              </mc:Choice>
              <mc:Fallback>
                <p:oleObj name="Equation" r:id="rId4" imgW="87249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4" y="5562604"/>
                        <a:ext cx="6951663" cy="527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582941"/>
              </p:ext>
            </p:extLst>
          </p:nvPr>
        </p:nvGraphicFramePr>
        <p:xfrm>
          <a:off x="609600" y="3584579"/>
          <a:ext cx="797718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158" name="Equation" r:id="rId6" imgW="10452100" imgH="660400" progId="Equation.3">
                  <p:embed/>
                </p:oleObj>
              </mc:Choice>
              <mc:Fallback>
                <p:oleObj name="Equation" r:id="rId6" imgW="104521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" y="3584579"/>
                        <a:ext cx="7977188" cy="557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523832"/>
              </p:ext>
            </p:extLst>
          </p:nvPr>
        </p:nvGraphicFramePr>
        <p:xfrm>
          <a:off x="609600" y="1244604"/>
          <a:ext cx="800100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159" name="Equation" r:id="rId8" imgW="10414000" imgH="1333500" progId="Equation.3">
                  <p:embed/>
                </p:oleObj>
              </mc:Choice>
              <mc:Fallback>
                <p:oleObj name="Equation" r:id="rId8" imgW="10414000" imgH="1333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1244604"/>
                        <a:ext cx="8001000" cy="1090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 rot="20973053">
            <a:off x="7225814" y="1470078"/>
            <a:ext cx="934981" cy="45719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 rot="21284698" flipV="1">
            <a:off x="5632023" y="2027702"/>
            <a:ext cx="2682139" cy="59394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 rot="20973053">
            <a:off x="7541008" y="3809305"/>
            <a:ext cx="843784" cy="46361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 rot="20973053" flipV="1">
            <a:off x="6550256" y="5820727"/>
            <a:ext cx="855052" cy="45719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97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438400" y="1686321"/>
            <a:ext cx="1295400" cy="2141142"/>
            <a:chOff x="2133600" y="2590800"/>
            <a:chExt cx="1295400" cy="2141142"/>
          </a:xfrm>
        </p:grpSpPr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9026645"/>
                </p:ext>
              </p:extLst>
            </p:nvPr>
          </p:nvGraphicFramePr>
          <p:xfrm>
            <a:off x="2454275" y="4225529"/>
            <a:ext cx="611188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484" name="Equation" r:id="rId4" imgW="254000" imgH="203200" progId="Equation.3">
                    <p:embed/>
                  </p:oleObj>
                </mc:Choice>
                <mc:Fallback>
                  <p:oleObj name="Equation" r:id="rId4" imgW="2540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4275" y="4225529"/>
                          <a:ext cx="611188" cy="506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Oval 33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76800" y="1686321"/>
            <a:ext cx="1295400" cy="2223692"/>
            <a:chOff x="2133600" y="2590800"/>
            <a:chExt cx="1295400" cy="2223692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1699595"/>
                </p:ext>
              </p:extLst>
            </p:nvPr>
          </p:nvGraphicFramePr>
          <p:xfrm>
            <a:off x="2301875" y="4181079"/>
            <a:ext cx="884238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485" name="Equation" r:id="rId6" imgW="368300" imgH="254000" progId="Equation.3">
                    <p:embed/>
                  </p:oleObj>
                </mc:Choice>
                <mc:Fallback>
                  <p:oleObj name="Equation" r:id="rId6" imgW="3683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1875" y="4181079"/>
                          <a:ext cx="884238" cy="633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Oval 30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Relaxations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39000" y="848121"/>
            <a:ext cx="1295400" cy="3038079"/>
            <a:chOff x="2133600" y="1752600"/>
            <a:chExt cx="1295400" cy="3038079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1982038"/>
                </p:ext>
              </p:extLst>
            </p:nvPr>
          </p:nvGraphicFramePr>
          <p:xfrm>
            <a:off x="2438400" y="4189016"/>
            <a:ext cx="609600" cy="601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486" name="Equation" r:id="rId8" imgW="254000" imgH="241300" progId="Equation.3">
                    <p:embed/>
                  </p:oleObj>
                </mc:Choice>
                <mc:Fallback>
                  <p:oleObj name="Equation" r:id="rId8" imgW="254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4189016"/>
                          <a:ext cx="609600" cy="601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Oval 17"/>
            <p:cNvSpPr/>
            <p:nvPr/>
          </p:nvSpPr>
          <p:spPr>
            <a:xfrm>
              <a:off x="2133600" y="1752600"/>
              <a:ext cx="1295400" cy="2352279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5" name="7-Point Star 14"/>
          <p:cNvSpPr/>
          <p:nvPr/>
        </p:nvSpPr>
        <p:spPr>
          <a:xfrm>
            <a:off x="1524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73152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4953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25146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722018"/>
              </p:ext>
            </p:extLst>
          </p:nvPr>
        </p:nvGraphicFramePr>
        <p:xfrm>
          <a:off x="533400" y="221972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87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19721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415327"/>
              </p:ext>
            </p:extLst>
          </p:nvPr>
        </p:nvGraphicFramePr>
        <p:xfrm>
          <a:off x="2870200" y="2262188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88" name="Equation" r:id="rId12" imgW="203200" imgH="177800" progId="Equation.3">
                  <p:embed/>
                </p:oleObj>
              </mc:Choice>
              <mc:Fallback>
                <p:oleObj name="Equation" r:id="rId12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62188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12725"/>
              </p:ext>
            </p:extLst>
          </p:nvPr>
        </p:nvGraphicFramePr>
        <p:xfrm>
          <a:off x="5181600" y="2219721"/>
          <a:ext cx="736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89" name="Equation" r:id="rId14" imgW="368300" imgH="228600" progId="Equation.3">
                  <p:embed/>
                </p:oleObj>
              </mc:Choice>
              <mc:Fallback>
                <p:oleObj name="Equation" r:id="rId14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19721"/>
                        <a:ext cx="736600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231056"/>
              </p:ext>
            </p:extLst>
          </p:nvPr>
        </p:nvGraphicFramePr>
        <p:xfrm>
          <a:off x="7645400" y="2219721"/>
          <a:ext cx="508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90" name="Equation" r:id="rId16" imgW="254000" imgH="215900" progId="Equation.3">
                  <p:embed/>
                </p:oleObj>
              </mc:Choice>
              <mc:Fallback>
                <p:oleObj name="Equation" r:id="rId16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2219721"/>
                        <a:ext cx="508000" cy="493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914400" y="4343400"/>
            <a:ext cx="7620000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Radial </a:t>
            </a:r>
            <a:r>
              <a:rPr lang="en-US" sz="2800" i="1" dirty="0">
                <a:latin typeface="Times New Roman"/>
                <a:cs typeface="Times New Roman"/>
              </a:rPr>
              <a:t>G</a:t>
            </a:r>
            <a:r>
              <a:rPr lang="en-US" dirty="0" smtClean="0"/>
              <a:t> : </a:t>
            </a:r>
          </a:p>
          <a:p>
            <a:pPr lvl="1"/>
            <a:r>
              <a:rPr lang="en-US" dirty="0" smtClean="0"/>
              <a:t>Mesh </a:t>
            </a:r>
            <a:r>
              <a:rPr lang="en-US" sz="2800" i="1" dirty="0">
                <a:latin typeface="Times New Roman"/>
                <a:cs typeface="Times New Roman"/>
              </a:rPr>
              <a:t>G</a:t>
            </a:r>
            <a:r>
              <a:rPr lang="en-US" dirty="0" smtClean="0"/>
              <a:t> </a:t>
            </a:r>
            <a:r>
              <a:rPr lang="en-US" dirty="0"/>
              <a:t>: 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191068"/>
              </p:ext>
            </p:extLst>
          </p:nvPr>
        </p:nvGraphicFramePr>
        <p:xfrm>
          <a:off x="3581400" y="4921869"/>
          <a:ext cx="3124200" cy="47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91" name="Equation" r:id="rId18" imgW="4038600" imgH="622300" progId="Equation.3">
                  <p:embed/>
                </p:oleObj>
              </mc:Choice>
              <mc:Fallback>
                <p:oleObj name="Equation" r:id="rId18" imgW="40386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81400" y="4921869"/>
                        <a:ext cx="3124200" cy="47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-Right Arrow 37"/>
          <p:cNvSpPr/>
          <p:nvPr/>
        </p:nvSpPr>
        <p:spPr bwMode="auto">
          <a:xfrm>
            <a:off x="14478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39" name="Left-Right Arrow 38"/>
          <p:cNvSpPr/>
          <p:nvPr/>
        </p:nvSpPr>
        <p:spPr bwMode="auto">
          <a:xfrm>
            <a:off x="38862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40" name="Left-Right Arrow 39"/>
          <p:cNvSpPr/>
          <p:nvPr/>
        </p:nvSpPr>
        <p:spPr bwMode="auto">
          <a:xfrm>
            <a:off x="63246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28" name="Left-Right Arrow 27"/>
          <p:cNvSpPr/>
          <p:nvPr/>
        </p:nvSpPr>
        <p:spPr bwMode="auto">
          <a:xfrm>
            <a:off x="3886200" y="3505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41" name="Left-Right Arrow 40"/>
          <p:cNvSpPr/>
          <p:nvPr/>
        </p:nvSpPr>
        <p:spPr bwMode="auto">
          <a:xfrm>
            <a:off x="6324600" y="3505200"/>
            <a:ext cx="838200" cy="152400"/>
          </a:xfrm>
          <a:prstGeom prst="left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133037"/>
              </p:ext>
            </p:extLst>
          </p:nvPr>
        </p:nvGraphicFramePr>
        <p:xfrm>
          <a:off x="3581400" y="5410204"/>
          <a:ext cx="31924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492" name="Equation" r:id="rId20" imgW="4127500" imgH="622300" progId="Equation.3">
                  <p:embed/>
                </p:oleObj>
              </mc:Choice>
              <mc:Fallback>
                <p:oleObj name="Equation" r:id="rId20" imgW="41275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581400" y="5410204"/>
                        <a:ext cx="31924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4495800" y="6096004"/>
            <a:ext cx="4495800" cy="646323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Chandy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2012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Teeraratkul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Hassibi</a:t>
            </a:r>
            <a:r>
              <a:rPr lang="en-US" dirty="0" smtClean="0">
                <a:solidFill>
                  <a:srgbClr val="0000FF"/>
                </a:solidFill>
              </a:rPr>
              <a:t> TAC2014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87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  <p:bldP spid="28" grpId="0" animBg="1"/>
      <p:bldP spid="4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438400" y="1686321"/>
            <a:ext cx="1295400" cy="2141142"/>
            <a:chOff x="2133600" y="2590800"/>
            <a:chExt cx="1295400" cy="2141142"/>
          </a:xfrm>
        </p:grpSpPr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2268028"/>
                </p:ext>
              </p:extLst>
            </p:nvPr>
          </p:nvGraphicFramePr>
          <p:xfrm>
            <a:off x="2454275" y="4225529"/>
            <a:ext cx="611188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508" name="Equation" r:id="rId4" imgW="254000" imgH="203200" progId="Equation.3">
                    <p:embed/>
                  </p:oleObj>
                </mc:Choice>
                <mc:Fallback>
                  <p:oleObj name="Equation" r:id="rId4" imgW="2540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4275" y="4225529"/>
                          <a:ext cx="611188" cy="506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Oval 33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76800" y="1686321"/>
            <a:ext cx="1295400" cy="2223692"/>
            <a:chOff x="2133600" y="2590800"/>
            <a:chExt cx="1295400" cy="2223692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0496412"/>
                </p:ext>
              </p:extLst>
            </p:nvPr>
          </p:nvGraphicFramePr>
          <p:xfrm>
            <a:off x="2301875" y="4181079"/>
            <a:ext cx="884238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509" name="Equation" r:id="rId6" imgW="368300" imgH="254000" progId="Equation.3">
                    <p:embed/>
                  </p:oleObj>
                </mc:Choice>
                <mc:Fallback>
                  <p:oleObj name="Equation" r:id="rId6" imgW="3683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1875" y="4181079"/>
                          <a:ext cx="884238" cy="633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Oval 30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Relaxations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39000" y="848121"/>
            <a:ext cx="1295400" cy="3038079"/>
            <a:chOff x="2133600" y="1752600"/>
            <a:chExt cx="1295400" cy="3038079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3996059"/>
                </p:ext>
              </p:extLst>
            </p:nvPr>
          </p:nvGraphicFramePr>
          <p:xfrm>
            <a:off x="2438400" y="4189016"/>
            <a:ext cx="609600" cy="601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8510" name="Equation" r:id="rId8" imgW="254000" imgH="241300" progId="Equation.3">
                    <p:embed/>
                  </p:oleObj>
                </mc:Choice>
                <mc:Fallback>
                  <p:oleObj name="Equation" r:id="rId8" imgW="254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4189016"/>
                          <a:ext cx="609600" cy="601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Oval 17"/>
            <p:cNvSpPr/>
            <p:nvPr/>
          </p:nvSpPr>
          <p:spPr>
            <a:xfrm>
              <a:off x="2133600" y="1752600"/>
              <a:ext cx="1295400" cy="2352279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5" name="7-Point Star 14"/>
          <p:cNvSpPr/>
          <p:nvPr/>
        </p:nvSpPr>
        <p:spPr>
          <a:xfrm>
            <a:off x="1524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73152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4953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25146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436" tIns="45716" rIns="91436" bIns="45716" rtlCol="0" anchor="ctr"/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942722"/>
              </p:ext>
            </p:extLst>
          </p:nvPr>
        </p:nvGraphicFramePr>
        <p:xfrm>
          <a:off x="533400" y="221972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511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19721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736289"/>
              </p:ext>
            </p:extLst>
          </p:nvPr>
        </p:nvGraphicFramePr>
        <p:xfrm>
          <a:off x="2870200" y="2262188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512" name="Equation" r:id="rId12" imgW="203200" imgH="177800" progId="Equation.3">
                  <p:embed/>
                </p:oleObj>
              </mc:Choice>
              <mc:Fallback>
                <p:oleObj name="Equation" r:id="rId12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62188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889659"/>
              </p:ext>
            </p:extLst>
          </p:nvPr>
        </p:nvGraphicFramePr>
        <p:xfrm>
          <a:off x="5181600" y="2219721"/>
          <a:ext cx="736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513" name="Equation" r:id="rId14" imgW="368300" imgH="228600" progId="Equation.3">
                  <p:embed/>
                </p:oleObj>
              </mc:Choice>
              <mc:Fallback>
                <p:oleObj name="Equation" r:id="rId14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19721"/>
                        <a:ext cx="736600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881858"/>
              </p:ext>
            </p:extLst>
          </p:nvPr>
        </p:nvGraphicFramePr>
        <p:xfrm>
          <a:off x="7645400" y="2219721"/>
          <a:ext cx="508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514" name="Equation" r:id="rId16" imgW="254000" imgH="215900" progId="Equation.3">
                  <p:embed/>
                </p:oleObj>
              </mc:Choice>
              <mc:Fallback>
                <p:oleObj name="Equation" r:id="rId16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2219721"/>
                        <a:ext cx="508000" cy="493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914400" y="4343400"/>
            <a:ext cx="7620000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Radial </a:t>
            </a:r>
            <a:r>
              <a:rPr lang="en-US" sz="2800" i="1" dirty="0">
                <a:latin typeface="Times New Roman"/>
                <a:cs typeface="Times New Roman"/>
              </a:rPr>
              <a:t>G</a:t>
            </a:r>
            <a:r>
              <a:rPr lang="en-US" dirty="0" smtClean="0"/>
              <a:t> : </a:t>
            </a:r>
          </a:p>
          <a:p>
            <a:pPr lvl="1"/>
            <a:r>
              <a:rPr lang="en-US" dirty="0" smtClean="0"/>
              <a:t>Mesh </a:t>
            </a:r>
            <a:r>
              <a:rPr lang="en-US" sz="2800" i="1" dirty="0">
                <a:latin typeface="Times New Roman"/>
                <a:cs typeface="Times New Roman"/>
              </a:rPr>
              <a:t>G</a:t>
            </a:r>
            <a:r>
              <a:rPr lang="en-US" dirty="0" smtClean="0"/>
              <a:t> </a:t>
            </a:r>
            <a:r>
              <a:rPr lang="en-US" dirty="0"/>
              <a:t>: 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049002"/>
              </p:ext>
            </p:extLst>
          </p:nvPr>
        </p:nvGraphicFramePr>
        <p:xfrm>
          <a:off x="3581400" y="4921869"/>
          <a:ext cx="3124200" cy="47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515" name="Equation" r:id="rId18" imgW="4038600" imgH="622300" progId="Equation.3">
                  <p:embed/>
                </p:oleObj>
              </mc:Choice>
              <mc:Fallback>
                <p:oleObj name="Equation" r:id="rId18" imgW="40386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81400" y="4921869"/>
                        <a:ext cx="3124200" cy="47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-Right Arrow 37"/>
          <p:cNvSpPr/>
          <p:nvPr/>
        </p:nvSpPr>
        <p:spPr bwMode="auto">
          <a:xfrm>
            <a:off x="14478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39" name="Left-Right Arrow 38"/>
          <p:cNvSpPr/>
          <p:nvPr/>
        </p:nvSpPr>
        <p:spPr bwMode="auto">
          <a:xfrm>
            <a:off x="38862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40" name="Left-Right Arrow 39"/>
          <p:cNvSpPr/>
          <p:nvPr/>
        </p:nvSpPr>
        <p:spPr bwMode="auto">
          <a:xfrm>
            <a:off x="63246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28" name="Left-Right Arrow 27"/>
          <p:cNvSpPr/>
          <p:nvPr/>
        </p:nvSpPr>
        <p:spPr bwMode="auto">
          <a:xfrm>
            <a:off x="3886200" y="3505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41" name="Left-Right Arrow 40"/>
          <p:cNvSpPr/>
          <p:nvPr/>
        </p:nvSpPr>
        <p:spPr bwMode="auto">
          <a:xfrm>
            <a:off x="6324600" y="3505200"/>
            <a:ext cx="838200" cy="152400"/>
          </a:xfrm>
          <a:prstGeom prst="left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906415"/>
              </p:ext>
            </p:extLst>
          </p:nvPr>
        </p:nvGraphicFramePr>
        <p:xfrm>
          <a:off x="3581400" y="5410204"/>
          <a:ext cx="31924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516" name="Equation" r:id="rId20" imgW="4127500" imgH="622300" progId="Equation.3">
                  <p:embed/>
                </p:oleObj>
              </mc:Choice>
              <mc:Fallback>
                <p:oleObj name="Equation" r:id="rId20" imgW="41275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581400" y="5410204"/>
                        <a:ext cx="31924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990600" y="6248403"/>
            <a:ext cx="5840654" cy="46165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For radial networks: always solve SOCP !</a:t>
            </a:r>
          </a:p>
        </p:txBody>
      </p:sp>
    </p:spTree>
    <p:extLst>
      <p:ext uri="{BB962C8B-B14F-4D97-AF65-F5344CB8AC3E}">
        <p14:creationId xmlns:p14="http://schemas.microsoft.com/office/powerpoint/2010/main" val="23421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Recap: </a:t>
            </a:r>
            <a:r>
              <a:rPr lang="en-US" dirty="0" err="1" smtClean="0"/>
              <a:t>semidef</a:t>
            </a:r>
            <a:r>
              <a:rPr lang="en-US" dirty="0" smtClean="0"/>
              <a:t> relaxations</a:t>
            </a:r>
            <a:endParaRPr lang="en-US" dirty="0"/>
          </a:p>
        </p:txBody>
      </p:sp>
      <p:graphicFrame>
        <p:nvGraphicFramePr>
          <p:cNvPr id="3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452196"/>
              </p:ext>
            </p:extLst>
          </p:nvPr>
        </p:nvGraphicFramePr>
        <p:xfrm>
          <a:off x="914404" y="1143000"/>
          <a:ext cx="411797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950" name="Equation" r:id="rId4" imgW="1879600" imgH="482600" progId="Equation.3">
                  <p:embed/>
                </p:oleObj>
              </mc:Choice>
              <mc:Fallback>
                <p:oleObj name="Equation" r:id="rId4" imgW="1879600" imgH="482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4" y="1143000"/>
                        <a:ext cx="4117975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838204" y="2514600"/>
            <a:ext cx="6929547" cy="4343400"/>
            <a:chOff x="1219199" y="2514600"/>
            <a:chExt cx="6929547" cy="4343400"/>
          </a:xfrm>
        </p:grpSpPr>
        <p:grpSp>
          <p:nvGrpSpPr>
            <p:cNvPr id="4" name="Group 3"/>
            <p:cNvGrpSpPr/>
            <p:nvPr/>
          </p:nvGrpSpPr>
          <p:grpSpPr>
            <a:xfrm>
              <a:off x="1219199" y="2514600"/>
              <a:ext cx="6929547" cy="4343400"/>
              <a:chOff x="1219199" y="2514600"/>
              <a:chExt cx="6929547" cy="4343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9199" y="2514600"/>
                <a:ext cx="6929547" cy="43434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7162800" y="6324600"/>
                <a:ext cx="429913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Times New Roman"/>
                    <a:cs typeface="Times New Roman"/>
                  </a:rPr>
                  <a:t>G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 bwMode="auto">
            <a:xfrm>
              <a:off x="7086600" y="34290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1253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16559"/>
            <a:ext cx="4359606" cy="3517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724400" y="1592759"/>
            <a:ext cx="4419600" cy="3886200"/>
            <a:chOff x="4724400" y="1066800"/>
            <a:chExt cx="4419600" cy="3886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0" y="1066800"/>
              <a:ext cx="4350855" cy="38862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5029200" y="4495800"/>
              <a:ext cx="41148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5800" y="5181603"/>
            <a:ext cx="1428588" cy="769433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power flow</a:t>
            </a:r>
          </a:p>
          <a:p>
            <a:r>
              <a:rPr lang="en-US" sz="2000" dirty="0">
                <a:solidFill>
                  <a:srgbClr val="0000FF"/>
                </a:solidFill>
              </a:rPr>
              <a:t>solution </a:t>
            </a:r>
            <a:r>
              <a:rPr lang="en-US"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2057400" y="3802563"/>
            <a:ext cx="1066800" cy="15314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3429000" y="2888159"/>
            <a:ext cx="3048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3276603" y="2278563"/>
            <a:ext cx="989491" cy="46165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SDP </a:t>
            </a:r>
            <a:r>
              <a:rPr lang="en-US"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>
            <a:off x="1981200" y="2202359"/>
            <a:ext cx="6096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2514604" y="1821363"/>
            <a:ext cx="1188989" cy="46165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SOCP </a:t>
            </a:r>
            <a:r>
              <a:rPr lang="en-US"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52600" y="1143000"/>
            <a:ext cx="137781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dirty="0" smtClean="0"/>
              <a:t>Real Power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71235" y="1143000"/>
            <a:ext cx="1801161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dirty="0" smtClean="0"/>
              <a:t>Reactive Power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43200" y="5257800"/>
            <a:ext cx="5867400" cy="1077210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marL="342880" indent="-342880">
              <a:buFont typeface="Arial"/>
              <a:buChar char="•"/>
            </a:pPr>
            <a:r>
              <a:rPr lang="en-US" sz="2000" dirty="0"/>
              <a:t>Relaxation is exact if </a:t>
            </a:r>
            <a:r>
              <a:rPr lang="en-US" sz="2400" b="1" dirty="0">
                <a:latin typeface="Times New Roman"/>
                <a:cs typeface="Times New Roman"/>
              </a:rPr>
              <a:t>X </a:t>
            </a:r>
            <a:r>
              <a:rPr lang="en-US" sz="2000" dirty="0"/>
              <a:t>and </a:t>
            </a:r>
            <a:r>
              <a:rPr lang="en-US" sz="2400" b="1" dirty="0">
                <a:latin typeface="Times New Roman"/>
                <a:cs typeface="Times New Roman"/>
              </a:rPr>
              <a:t>Y </a:t>
            </a:r>
            <a:r>
              <a:rPr lang="en-US" sz="2400" dirty="0"/>
              <a:t>have same </a:t>
            </a:r>
            <a:r>
              <a:rPr lang="en-US" sz="2000" dirty="0"/>
              <a:t>Pareto front</a:t>
            </a:r>
            <a:endParaRPr lang="en-US" sz="2000" b="1" dirty="0">
              <a:latin typeface="Times New Roman"/>
              <a:cs typeface="Times New Roman"/>
            </a:endParaRPr>
          </a:p>
          <a:p>
            <a:pPr marL="342880" indent="-342880">
              <a:buFont typeface="Arial"/>
              <a:buChar char="•"/>
            </a:pPr>
            <a:r>
              <a:rPr lang="en-US" sz="2000" dirty="0"/>
              <a:t>SOCP is faster but coarser than SDP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6488668"/>
            <a:ext cx="4495800" cy="369324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Teeraratkul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Hassibi</a:t>
            </a:r>
            <a:r>
              <a:rPr lang="en-US" dirty="0" smtClean="0">
                <a:solidFill>
                  <a:srgbClr val="0000FF"/>
                </a:solidFill>
              </a:rPr>
              <a:t> TAC 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825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dirty="0" smtClean="0"/>
              <a:t>Without PS: SDP </a:t>
            </a:r>
            <a:r>
              <a:rPr lang="en-US" dirty="0" err="1" smtClean="0"/>
              <a:t>vs</a:t>
            </a:r>
            <a:r>
              <a:rPr lang="en-US" dirty="0" smtClean="0"/>
              <a:t> SOCP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8001000" cy="529098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5181600" y="5791200"/>
            <a:ext cx="914400" cy="3810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8" name="Rounded Rectangle 7"/>
          <p:cNvSpPr/>
          <p:nvPr/>
        </p:nvSpPr>
        <p:spPr bwMode="auto">
          <a:xfrm>
            <a:off x="609600" y="5791200"/>
            <a:ext cx="1295400" cy="3810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82084" y="6135472"/>
            <a:ext cx="1095815" cy="646323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SDP not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scalable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5930" y="6135472"/>
            <a:ext cx="980173" cy="646323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SOCP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inexact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581400" y="2667000"/>
            <a:ext cx="1447800" cy="35052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6172200" y="1676400"/>
            <a:ext cx="1143000" cy="4495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E0E4E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1657291"/>
            <a:ext cx="12192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SDP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1400" y="1657291"/>
            <a:ext cx="12192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SOCP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91400" y="1657291"/>
            <a:ext cx="9144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SOCP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1676401"/>
            <a:ext cx="9144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SDP</a:t>
            </a:r>
          </a:p>
        </p:txBody>
      </p:sp>
    </p:spTree>
    <p:extLst>
      <p:ext uri="{BB962C8B-B14F-4D97-AF65-F5344CB8AC3E}">
        <p14:creationId xmlns:p14="http://schemas.microsoft.com/office/powerpoint/2010/main" val="36250823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dirty="0" smtClean="0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8001000" cy="529098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5181600" y="5791200"/>
            <a:ext cx="914400" cy="3810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82084" y="6135472"/>
            <a:ext cx="1095815" cy="646323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SDP not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scalable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5930" y="6135472"/>
            <a:ext cx="980173" cy="646323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SOCP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inexact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1657291"/>
            <a:ext cx="12192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SDP/</a:t>
            </a:r>
            <a:r>
              <a:rPr lang="en-US" sz="2000" dirty="0" err="1">
                <a:latin typeface="Times New Roman"/>
                <a:cs typeface="Times New Roman"/>
              </a:rPr>
              <a:t>ch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1657291"/>
            <a:ext cx="12192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SOCP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91400" y="1657291"/>
            <a:ext cx="9144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SOCP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1600" y="1676401"/>
            <a:ext cx="9144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Times New Roman"/>
              </a:rPr>
              <a:t>SDP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8400" y="1676401"/>
            <a:ext cx="10668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 err="1">
                <a:latin typeface="Times New Roman"/>
                <a:cs typeface="Times New Roman"/>
              </a:rPr>
              <a:t>chordal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581400" y="2667000"/>
            <a:ext cx="1447800" cy="35052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18" name="Rounded Rectangle 17"/>
          <p:cNvSpPr/>
          <p:nvPr/>
        </p:nvSpPr>
        <p:spPr bwMode="auto">
          <a:xfrm>
            <a:off x="6248400" y="1676400"/>
            <a:ext cx="990600" cy="4495800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20" name="Rounded Rectangle 19"/>
          <p:cNvSpPr/>
          <p:nvPr/>
        </p:nvSpPr>
        <p:spPr bwMode="auto">
          <a:xfrm>
            <a:off x="2133600" y="1676400"/>
            <a:ext cx="1295400" cy="4495800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240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dirty="0" smtClean="0"/>
              <a:t>SOCP more efficient than SDP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99" y="1295400"/>
            <a:ext cx="9220200" cy="3738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5257803"/>
            <a:ext cx="7315200" cy="1538875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b="1" dirty="0" smtClean="0"/>
              <a:t>Relaxations are exact in all cases</a:t>
            </a:r>
          </a:p>
          <a:p>
            <a:pPr marL="285734" indent="-285734">
              <a:buFont typeface="Arial"/>
              <a:buChar char="•"/>
            </a:pPr>
            <a:r>
              <a:rPr lang="en-US" sz="1600" dirty="0"/>
              <a:t>IEEE networks: IEEE 13, 34, 37, 123 buses (0% DG)</a:t>
            </a:r>
          </a:p>
          <a:p>
            <a:pPr marL="285734" indent="-285734">
              <a:buFont typeface="Arial"/>
              <a:buChar char="•"/>
            </a:pPr>
            <a:r>
              <a:rPr lang="en-US" sz="1600" dirty="0"/>
              <a:t>SCE networks 47 buses (57% PV), 56 buses (130% PV)</a:t>
            </a:r>
          </a:p>
          <a:p>
            <a:pPr marL="285734" indent="-285734">
              <a:buFont typeface="Arial"/>
              <a:buChar char="•"/>
            </a:pPr>
            <a:r>
              <a:rPr lang="en-US" sz="1600" dirty="0"/>
              <a:t>Single phase; SOCP using BFM</a:t>
            </a:r>
          </a:p>
          <a:p>
            <a:pPr marL="285734" indent="-285734">
              <a:buFont typeface="Arial"/>
              <a:buChar char="•"/>
            </a:pPr>
            <a:r>
              <a:rPr lang="en-US" sz="1400" dirty="0" err="1"/>
              <a:t>Matlab</a:t>
            </a:r>
            <a:r>
              <a:rPr lang="en-US" sz="1400" dirty="0"/>
              <a:t> 7.9.0.529 (64-bit) with CVX 1.21 on Mac OS X 10.7.5 with 2.66GHz Intel Core 2 Due CPU and 4GB 1067MHz DDR3 memory </a:t>
            </a:r>
          </a:p>
        </p:txBody>
      </p:sp>
    </p:spTree>
    <p:extLst>
      <p:ext uri="{BB962C8B-B14F-4D97-AF65-F5344CB8AC3E}">
        <p14:creationId xmlns:p14="http://schemas.microsoft.com/office/powerpoint/2010/main" val="775403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cxnSp>
        <p:nvCxnSpPr>
          <p:cNvPr id="53" name="Straight Arrow Connector 52"/>
          <p:cNvCxnSpPr>
            <a:stCxn id="49" idx="1"/>
          </p:cNvCxnSpPr>
          <p:nvPr/>
        </p:nvCxnSpPr>
        <p:spPr>
          <a:xfrm>
            <a:off x="2187080" y="2559152"/>
            <a:ext cx="1403871" cy="2144437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609752" y="2548695"/>
            <a:ext cx="1383131" cy="21548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600681" y="2541113"/>
            <a:ext cx="2149" cy="2118679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10211" y="199323"/>
            <a:ext cx="1748596" cy="612998"/>
            <a:chOff x="512397" y="199323"/>
            <a:chExt cx="1748596" cy="61299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1301780" y="812325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35565" y="6267894"/>
            <a:ext cx="2424886" cy="523212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OPF solution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68412" y="4622307"/>
            <a:ext cx="2070532" cy="612998"/>
            <a:chOff x="4160587" y="4650529"/>
            <a:chExt cx="2070532" cy="612998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4160587" y="4694111"/>
              <a:ext cx="2070532" cy="569416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0587" y="4650529"/>
              <a:ext cx="20705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Recover </a:t>
              </a:r>
              <a:r>
                <a:rPr lang="en-US" sz="3200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3200" i="1" baseline="30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*</a:t>
              </a: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4618876" y="5263527"/>
            <a:ext cx="15026" cy="1053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49938" y="4392548"/>
            <a:ext cx="2158210" cy="1077218"/>
            <a:chOff x="352124" y="4378437"/>
            <a:chExt cx="2158210" cy="1077218"/>
          </a:xfrm>
        </p:grpSpPr>
        <p:sp>
          <p:nvSpPr>
            <p:cNvPr id="17" name="TextBox 16"/>
            <p:cNvSpPr txBox="1"/>
            <p:nvPr/>
          </p:nvSpPr>
          <p:spPr>
            <a:xfrm>
              <a:off x="546934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cycle</a:t>
              </a:r>
            </a:p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18" name="Hexagon 17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498840" y="2600709"/>
            <a:ext cx="636176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751855" y="1942222"/>
            <a:ext cx="1628468" cy="616926"/>
            <a:chOff x="5799841" y="3190715"/>
            <a:chExt cx="1526697" cy="616926"/>
          </a:xfrm>
        </p:grpSpPr>
        <p:sp>
          <p:nvSpPr>
            <p:cNvPr id="24" name="TextBox 23"/>
            <p:cNvSpPr txBox="1"/>
            <p:nvPr/>
          </p:nvSpPr>
          <p:spPr>
            <a:xfrm>
              <a:off x="6004946" y="3190715"/>
              <a:ext cx="118133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rank-1</a:t>
              </a:r>
            </a:p>
          </p:txBody>
        </p:sp>
        <p:sp>
          <p:nvSpPr>
            <p:cNvPr id="25" name="Hexagon 24"/>
            <p:cNvSpPr/>
            <p:nvPr/>
          </p:nvSpPr>
          <p:spPr>
            <a:xfrm>
              <a:off x="5799841" y="3252144"/>
              <a:ext cx="1526697" cy="55549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05104" y="185874"/>
            <a:ext cx="1371694" cy="598229"/>
            <a:chOff x="3134287" y="185870"/>
            <a:chExt cx="1371694" cy="598229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3134287" y="204567"/>
              <a:ext cx="1371690" cy="579532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4291" y="185870"/>
              <a:ext cx="137169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ch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38" name="Straight Arrow Connector 37"/>
          <p:cNvCxnSpPr>
            <a:stCxn id="30" idx="2"/>
          </p:cNvCxnSpPr>
          <p:nvPr/>
        </p:nvCxnSpPr>
        <p:spPr>
          <a:xfrm>
            <a:off x="3590951" y="784099"/>
            <a:ext cx="966285" cy="121955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70205" y="185645"/>
            <a:ext cx="1574269" cy="612569"/>
            <a:chOff x="4999386" y="185641"/>
            <a:chExt cx="1574269" cy="612569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004454" y="218449"/>
              <a:ext cx="1569201" cy="579761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99386" y="185641"/>
              <a:ext cx="157426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sdp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42" name="Straight Arrow Connector 41"/>
          <p:cNvCxnSpPr>
            <a:stCxn id="40" idx="2"/>
          </p:cNvCxnSpPr>
          <p:nvPr/>
        </p:nvCxnSpPr>
        <p:spPr>
          <a:xfrm flipH="1">
            <a:off x="4633902" y="798214"/>
            <a:ext cx="925968" cy="120544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408148" y="4943893"/>
            <a:ext cx="1160264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75580" y="4955304"/>
            <a:ext cx="636176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376949"/>
              </p:ext>
            </p:extLst>
          </p:nvPr>
        </p:nvGraphicFramePr>
        <p:xfrm>
          <a:off x="610635" y="1045554"/>
          <a:ext cx="562641" cy="6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599" name="Equation" r:id="rId3" imgW="228600" imgH="241300" progId="Equation.3">
                  <p:embed/>
                </p:oleObj>
              </mc:Choice>
              <mc:Fallback>
                <p:oleObj name="Equation" r:id="rId3" imgW="22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35" y="1045554"/>
                        <a:ext cx="562641" cy="6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423168"/>
              </p:ext>
            </p:extLst>
          </p:nvPr>
        </p:nvGraphicFramePr>
        <p:xfrm>
          <a:off x="3242871" y="1045554"/>
          <a:ext cx="767989" cy="579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600" name="Equation" r:id="rId5" imgW="342900" imgH="254000" progId="Equation.3">
                  <p:embed/>
                </p:oleObj>
              </mc:Choice>
              <mc:Fallback>
                <p:oleObj name="Equation" r:id="rId5" imgW="34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2871" y="1045554"/>
                        <a:ext cx="767989" cy="579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595123"/>
              </p:ext>
            </p:extLst>
          </p:nvPr>
        </p:nvGraphicFramePr>
        <p:xfrm>
          <a:off x="5329732" y="1045554"/>
          <a:ext cx="532939" cy="48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601" name="Equation" r:id="rId7" imgW="228600" imgH="203200" progId="Equation.3">
                  <p:embed/>
                </p:oleObj>
              </mc:Choice>
              <mc:Fallback>
                <p:oleObj name="Equation" r:id="rId7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9732" y="1045554"/>
                        <a:ext cx="532939" cy="48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-29197" y="2603979"/>
            <a:ext cx="1428787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Y, mesh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20493" y="1960263"/>
            <a:ext cx="1997420" cy="598887"/>
            <a:chOff x="422679" y="1974372"/>
            <a:chExt cx="1997420" cy="598887"/>
          </a:xfrm>
        </p:grpSpPr>
        <p:sp>
          <p:nvSpPr>
            <p:cNvPr id="48" name="TextBox 47"/>
            <p:cNvSpPr txBox="1"/>
            <p:nvPr/>
          </p:nvSpPr>
          <p:spPr>
            <a:xfrm>
              <a:off x="436790" y="1974372"/>
              <a:ext cx="194656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2x2 rank-1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1310033" y="2569332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10921" y="2810342"/>
            <a:ext cx="1159993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radial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6939860" y="200299"/>
            <a:ext cx="1748596" cy="612998"/>
            <a:chOff x="512397" y="199323"/>
            <a:chExt cx="1748596" cy="612998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67" name="Straight Arrow Connector 66"/>
          <p:cNvCxnSpPr>
            <a:stCxn id="65" idx="2"/>
          </p:cNvCxnSpPr>
          <p:nvPr/>
        </p:nvCxnSpPr>
        <p:spPr>
          <a:xfrm>
            <a:off x="7831429" y="813301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6691999" y="4393524"/>
            <a:ext cx="2158210" cy="1077218"/>
            <a:chOff x="352124" y="4378437"/>
            <a:chExt cx="2158210" cy="1077218"/>
          </a:xfrm>
        </p:grpSpPr>
        <p:sp>
          <p:nvSpPr>
            <p:cNvPr id="69" name="TextBox 68"/>
            <p:cNvSpPr txBox="1"/>
            <p:nvPr/>
          </p:nvSpPr>
          <p:spPr>
            <a:xfrm>
              <a:off x="546934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cycle</a:t>
              </a:r>
            </a:p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70" name="Hexagon 69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 flipV="1">
            <a:off x="5638944" y="4957728"/>
            <a:ext cx="1043480" cy="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01803" y="4954817"/>
            <a:ext cx="636176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859679"/>
              </p:ext>
            </p:extLst>
          </p:nvPr>
        </p:nvGraphicFramePr>
        <p:xfrm>
          <a:off x="7977405" y="1007008"/>
          <a:ext cx="367562" cy="43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602" name="Equation" r:id="rId9" imgW="406400" imgH="469900" progId="Equation.3">
                  <p:embed/>
                </p:oleObj>
              </mc:Choice>
              <mc:Fallback>
                <p:oleObj name="Equation" r:id="rId9" imgW="406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77405" y="1007008"/>
                        <a:ext cx="367562" cy="434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77"/>
          <p:cNvGrpSpPr/>
          <p:nvPr/>
        </p:nvGrpSpPr>
        <p:grpSpPr>
          <a:xfrm>
            <a:off x="6850142" y="1961238"/>
            <a:ext cx="1997420" cy="598887"/>
            <a:chOff x="422679" y="1974372"/>
            <a:chExt cx="1997420" cy="598887"/>
          </a:xfrm>
        </p:grpSpPr>
        <p:sp>
          <p:nvSpPr>
            <p:cNvPr id="79" name="TextBox 78"/>
            <p:cNvSpPr txBox="1"/>
            <p:nvPr/>
          </p:nvSpPr>
          <p:spPr>
            <a:xfrm>
              <a:off x="660580" y="1974372"/>
              <a:ext cx="15281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equality</a:t>
              </a:r>
            </a:p>
          </p:txBody>
        </p:sp>
        <p:sp>
          <p:nvSpPr>
            <p:cNvPr id="80" name="Hexagon 79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7839682" y="2570307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394074" y="2782121"/>
            <a:ext cx="1159993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radial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781290" y="2624784"/>
            <a:ext cx="1348112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Y, mesh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76200" y="1981200"/>
            <a:ext cx="9144000" cy="487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3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 bwMode="auto">
          <a:xfrm>
            <a:off x="0" y="0"/>
            <a:ext cx="9144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cxnSp>
        <p:nvCxnSpPr>
          <p:cNvPr id="53" name="Straight Arrow Connector 52"/>
          <p:cNvCxnSpPr>
            <a:stCxn id="49" idx="1"/>
          </p:cNvCxnSpPr>
          <p:nvPr/>
        </p:nvCxnSpPr>
        <p:spPr>
          <a:xfrm>
            <a:off x="2187080" y="2559152"/>
            <a:ext cx="1403871" cy="2144437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609752" y="2548695"/>
            <a:ext cx="1383131" cy="21548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600681" y="2541113"/>
            <a:ext cx="2149" cy="2118679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10211" y="199323"/>
            <a:ext cx="1748596" cy="612998"/>
            <a:chOff x="512397" y="199323"/>
            <a:chExt cx="1748596" cy="61299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1301780" y="812325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35565" y="6267894"/>
            <a:ext cx="2424886" cy="523212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OPF solution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68412" y="4622307"/>
            <a:ext cx="2070532" cy="612998"/>
            <a:chOff x="4160587" y="4650529"/>
            <a:chExt cx="2070532" cy="612998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4160587" y="4694111"/>
              <a:ext cx="2070532" cy="569416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0587" y="4650529"/>
              <a:ext cx="20705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Recover </a:t>
              </a:r>
              <a:r>
                <a:rPr lang="en-US" sz="3200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3200" i="1" baseline="30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*</a:t>
              </a: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4618876" y="5263527"/>
            <a:ext cx="15026" cy="1053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49938" y="4392548"/>
            <a:ext cx="2158210" cy="1077218"/>
            <a:chOff x="352124" y="4378437"/>
            <a:chExt cx="2158210" cy="1077218"/>
          </a:xfrm>
        </p:grpSpPr>
        <p:sp>
          <p:nvSpPr>
            <p:cNvPr id="17" name="TextBox 16"/>
            <p:cNvSpPr txBox="1"/>
            <p:nvPr/>
          </p:nvSpPr>
          <p:spPr>
            <a:xfrm>
              <a:off x="546934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cycle</a:t>
              </a:r>
            </a:p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18" name="Hexagon 17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498840" y="2600709"/>
            <a:ext cx="636176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751855" y="1942222"/>
            <a:ext cx="1628468" cy="616926"/>
            <a:chOff x="5799841" y="3190715"/>
            <a:chExt cx="1526697" cy="616926"/>
          </a:xfrm>
        </p:grpSpPr>
        <p:sp>
          <p:nvSpPr>
            <p:cNvPr id="24" name="TextBox 23"/>
            <p:cNvSpPr txBox="1"/>
            <p:nvPr/>
          </p:nvSpPr>
          <p:spPr>
            <a:xfrm>
              <a:off x="6004946" y="3190715"/>
              <a:ext cx="118133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rank-1</a:t>
              </a:r>
            </a:p>
          </p:txBody>
        </p:sp>
        <p:sp>
          <p:nvSpPr>
            <p:cNvPr id="25" name="Hexagon 24"/>
            <p:cNvSpPr/>
            <p:nvPr/>
          </p:nvSpPr>
          <p:spPr>
            <a:xfrm>
              <a:off x="5799841" y="3252144"/>
              <a:ext cx="1526697" cy="55549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05104" y="185874"/>
            <a:ext cx="1371694" cy="598229"/>
            <a:chOff x="3134287" y="185870"/>
            <a:chExt cx="1371694" cy="598229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3134287" y="204567"/>
              <a:ext cx="1371690" cy="579532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4291" y="185870"/>
              <a:ext cx="137169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ch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38" name="Straight Arrow Connector 37"/>
          <p:cNvCxnSpPr>
            <a:stCxn id="30" idx="2"/>
          </p:cNvCxnSpPr>
          <p:nvPr/>
        </p:nvCxnSpPr>
        <p:spPr>
          <a:xfrm>
            <a:off x="3590951" y="784099"/>
            <a:ext cx="966285" cy="121955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70205" y="185645"/>
            <a:ext cx="1574269" cy="612569"/>
            <a:chOff x="4999386" y="185641"/>
            <a:chExt cx="1574269" cy="612569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004454" y="218449"/>
              <a:ext cx="1569201" cy="579761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99386" y="185641"/>
              <a:ext cx="157426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sdp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42" name="Straight Arrow Connector 41"/>
          <p:cNvCxnSpPr>
            <a:stCxn id="40" idx="2"/>
          </p:cNvCxnSpPr>
          <p:nvPr/>
        </p:nvCxnSpPr>
        <p:spPr>
          <a:xfrm flipH="1">
            <a:off x="4633902" y="798214"/>
            <a:ext cx="925968" cy="120544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408148" y="4943893"/>
            <a:ext cx="1160264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75580" y="4955304"/>
            <a:ext cx="636176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14725"/>
              </p:ext>
            </p:extLst>
          </p:nvPr>
        </p:nvGraphicFramePr>
        <p:xfrm>
          <a:off x="610635" y="1045554"/>
          <a:ext cx="562641" cy="6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23" name="Equation" r:id="rId3" imgW="228600" imgH="241300" progId="Equation.3">
                  <p:embed/>
                </p:oleObj>
              </mc:Choice>
              <mc:Fallback>
                <p:oleObj name="Equation" r:id="rId3" imgW="22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35" y="1045554"/>
                        <a:ext cx="562641" cy="6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730019"/>
              </p:ext>
            </p:extLst>
          </p:nvPr>
        </p:nvGraphicFramePr>
        <p:xfrm>
          <a:off x="3242871" y="1045554"/>
          <a:ext cx="767989" cy="579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24" name="Equation" r:id="rId5" imgW="342900" imgH="254000" progId="Equation.3">
                  <p:embed/>
                </p:oleObj>
              </mc:Choice>
              <mc:Fallback>
                <p:oleObj name="Equation" r:id="rId5" imgW="34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2871" y="1045554"/>
                        <a:ext cx="767989" cy="579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001101"/>
              </p:ext>
            </p:extLst>
          </p:nvPr>
        </p:nvGraphicFramePr>
        <p:xfrm>
          <a:off x="5329732" y="1045554"/>
          <a:ext cx="532939" cy="48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25" name="Equation" r:id="rId7" imgW="228600" imgH="203200" progId="Equation.3">
                  <p:embed/>
                </p:oleObj>
              </mc:Choice>
              <mc:Fallback>
                <p:oleObj name="Equation" r:id="rId7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9732" y="1045554"/>
                        <a:ext cx="532939" cy="48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-29197" y="2603979"/>
            <a:ext cx="1428787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Y, mesh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20493" y="1960263"/>
            <a:ext cx="1997420" cy="598887"/>
            <a:chOff x="422679" y="1974372"/>
            <a:chExt cx="1997420" cy="598887"/>
          </a:xfrm>
        </p:grpSpPr>
        <p:sp>
          <p:nvSpPr>
            <p:cNvPr id="48" name="TextBox 47"/>
            <p:cNvSpPr txBox="1"/>
            <p:nvPr/>
          </p:nvSpPr>
          <p:spPr>
            <a:xfrm>
              <a:off x="436790" y="1974372"/>
              <a:ext cx="194656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2x2 rank-1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1310033" y="2569332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10921" y="2810342"/>
            <a:ext cx="1159993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radial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6939860" y="200299"/>
            <a:ext cx="1748596" cy="612998"/>
            <a:chOff x="512397" y="199323"/>
            <a:chExt cx="1748596" cy="612998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67" name="Straight Arrow Connector 66"/>
          <p:cNvCxnSpPr>
            <a:stCxn id="65" idx="2"/>
          </p:cNvCxnSpPr>
          <p:nvPr/>
        </p:nvCxnSpPr>
        <p:spPr>
          <a:xfrm>
            <a:off x="7831429" y="813301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6691999" y="4393524"/>
            <a:ext cx="2158210" cy="1077218"/>
            <a:chOff x="352124" y="4378437"/>
            <a:chExt cx="2158210" cy="1077218"/>
          </a:xfrm>
        </p:grpSpPr>
        <p:sp>
          <p:nvSpPr>
            <p:cNvPr id="69" name="TextBox 68"/>
            <p:cNvSpPr txBox="1"/>
            <p:nvPr/>
          </p:nvSpPr>
          <p:spPr>
            <a:xfrm>
              <a:off x="546934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cycle</a:t>
              </a:r>
            </a:p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70" name="Hexagon 69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 flipV="1">
            <a:off x="5638944" y="4957728"/>
            <a:ext cx="1043480" cy="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01803" y="4954817"/>
            <a:ext cx="636176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258580"/>
              </p:ext>
            </p:extLst>
          </p:nvPr>
        </p:nvGraphicFramePr>
        <p:xfrm>
          <a:off x="7977405" y="1007008"/>
          <a:ext cx="367562" cy="43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626" name="Equation" r:id="rId9" imgW="406400" imgH="469900" progId="Equation.3">
                  <p:embed/>
                </p:oleObj>
              </mc:Choice>
              <mc:Fallback>
                <p:oleObj name="Equation" r:id="rId9" imgW="406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77405" y="1007008"/>
                        <a:ext cx="367562" cy="434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77"/>
          <p:cNvGrpSpPr/>
          <p:nvPr/>
        </p:nvGrpSpPr>
        <p:grpSpPr>
          <a:xfrm>
            <a:off x="6850142" y="1961238"/>
            <a:ext cx="1997420" cy="598887"/>
            <a:chOff x="422679" y="1974372"/>
            <a:chExt cx="1997420" cy="598887"/>
          </a:xfrm>
        </p:grpSpPr>
        <p:sp>
          <p:nvSpPr>
            <p:cNvPr id="79" name="TextBox 78"/>
            <p:cNvSpPr txBox="1"/>
            <p:nvPr/>
          </p:nvSpPr>
          <p:spPr>
            <a:xfrm>
              <a:off x="660580" y="1974372"/>
              <a:ext cx="15281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equality</a:t>
              </a:r>
            </a:p>
          </p:txBody>
        </p:sp>
        <p:sp>
          <p:nvSpPr>
            <p:cNvPr id="80" name="Hexagon 79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7839682" y="2570307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394074" y="2782121"/>
            <a:ext cx="1159993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radial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781290" y="2624784"/>
            <a:ext cx="1348112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Y, mesh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2590800"/>
            <a:ext cx="3505200" cy="3276600"/>
            <a:chOff x="0" y="2590800"/>
            <a:chExt cx="3581400" cy="327660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76200" y="4648200"/>
              <a:ext cx="3505200" cy="1219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0" y="2590800"/>
              <a:ext cx="1752600" cy="2133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62000" y="4267200"/>
              <a:ext cx="17526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flipH="1">
            <a:off x="5715000" y="2590800"/>
            <a:ext cx="3352800" cy="3276600"/>
            <a:chOff x="0" y="2590800"/>
            <a:chExt cx="3581400" cy="327660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76200" y="4648200"/>
              <a:ext cx="3505200" cy="1219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0" y="2590800"/>
              <a:ext cx="1752600" cy="2133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762000" y="4267200"/>
              <a:ext cx="17526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25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Mission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To develop technologies that will enable and guide the </a:t>
            </a:r>
            <a:r>
              <a:rPr lang="en-US" sz="2400" dirty="0">
                <a:solidFill>
                  <a:srgbClr val="0000FF"/>
                </a:solidFill>
              </a:rPr>
              <a:t>historic transformation </a:t>
            </a:r>
            <a:r>
              <a:rPr lang="en-US" sz="2400" dirty="0"/>
              <a:t>of our power system</a:t>
            </a:r>
          </a:p>
          <a:p>
            <a:pPr lvl="1"/>
            <a:r>
              <a:rPr lang="en-US" sz="2000" dirty="0"/>
              <a:t>Generation, transmission, distribution, consumption, storage</a:t>
            </a:r>
          </a:p>
          <a:p>
            <a:pPr lvl="1"/>
            <a:r>
              <a:rPr lang="en-US" sz="2000" dirty="0"/>
              <a:t>Devices, </a:t>
            </a:r>
            <a:r>
              <a:rPr lang="en-US" sz="2000" dirty="0" smtClean="0"/>
              <a:t>systems, </a:t>
            </a:r>
            <a:r>
              <a:rPr lang="en-US" sz="2000" dirty="0"/>
              <a:t>theory, algorithms</a:t>
            </a:r>
          </a:p>
          <a:p>
            <a:pPr lvl="1"/>
            <a:r>
              <a:rPr lang="en-US" sz="2000" dirty="0"/>
              <a:t>Control, optimization, </a:t>
            </a:r>
            <a:r>
              <a:rPr lang="en-US" sz="2000" dirty="0" err="1"/>
              <a:t>stochastics</a:t>
            </a:r>
            <a:r>
              <a:rPr lang="en-US" sz="2000" dirty="0"/>
              <a:t>, data, economics</a:t>
            </a:r>
          </a:p>
          <a:p>
            <a:pPr lvl="1"/>
            <a:endParaRPr lang="en-US" sz="6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78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 bwMode="auto">
          <a:xfrm>
            <a:off x="0" y="0"/>
            <a:ext cx="9144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cxnSp>
        <p:nvCxnSpPr>
          <p:cNvPr id="53" name="Straight Arrow Connector 52"/>
          <p:cNvCxnSpPr>
            <a:stCxn id="49" idx="1"/>
          </p:cNvCxnSpPr>
          <p:nvPr/>
        </p:nvCxnSpPr>
        <p:spPr>
          <a:xfrm>
            <a:off x="2187080" y="2559152"/>
            <a:ext cx="1403871" cy="2144437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609752" y="2548695"/>
            <a:ext cx="1383131" cy="21548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600681" y="2541113"/>
            <a:ext cx="2149" cy="2118679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10211" y="199323"/>
            <a:ext cx="1748596" cy="612998"/>
            <a:chOff x="512397" y="199323"/>
            <a:chExt cx="1748596" cy="61299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1301780" y="812325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35565" y="6267894"/>
            <a:ext cx="2424886" cy="523212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FF"/>
                </a:solidFill>
                <a:latin typeface="Calibri"/>
              </a:rPr>
              <a:t>OPF solution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568412" y="4622307"/>
            <a:ext cx="2070532" cy="612998"/>
            <a:chOff x="4160587" y="4650529"/>
            <a:chExt cx="2070532" cy="612998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4160587" y="4694111"/>
              <a:ext cx="2070532" cy="569416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0587" y="4650529"/>
              <a:ext cx="20705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Recover </a:t>
              </a:r>
              <a:r>
                <a:rPr lang="en-US" sz="3200" i="1" dirty="0">
                  <a:solidFill>
                    <a:prstClr val="black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3200" i="1" baseline="30000" dirty="0">
                  <a:solidFill>
                    <a:prstClr val="black"/>
                  </a:solidFill>
                  <a:latin typeface="Times New Roman"/>
                  <a:cs typeface="Times New Roman"/>
                </a:rPr>
                <a:t>*</a:t>
              </a: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4618876" y="5263527"/>
            <a:ext cx="15026" cy="1053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49938" y="4392548"/>
            <a:ext cx="2158210" cy="1077218"/>
            <a:chOff x="352124" y="4378437"/>
            <a:chExt cx="2158210" cy="1077218"/>
          </a:xfrm>
        </p:grpSpPr>
        <p:sp>
          <p:nvSpPr>
            <p:cNvPr id="17" name="TextBox 16"/>
            <p:cNvSpPr txBox="1"/>
            <p:nvPr/>
          </p:nvSpPr>
          <p:spPr>
            <a:xfrm>
              <a:off x="546934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cycle</a:t>
              </a:r>
            </a:p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18" name="Hexagon 17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498840" y="2600709"/>
            <a:ext cx="636176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751855" y="1942222"/>
            <a:ext cx="1628468" cy="616926"/>
            <a:chOff x="5799841" y="3190715"/>
            <a:chExt cx="1526697" cy="616926"/>
          </a:xfrm>
        </p:grpSpPr>
        <p:sp>
          <p:nvSpPr>
            <p:cNvPr id="24" name="TextBox 23"/>
            <p:cNvSpPr txBox="1"/>
            <p:nvPr/>
          </p:nvSpPr>
          <p:spPr>
            <a:xfrm>
              <a:off x="6004946" y="3190715"/>
              <a:ext cx="118133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rank-1</a:t>
              </a:r>
            </a:p>
          </p:txBody>
        </p:sp>
        <p:sp>
          <p:nvSpPr>
            <p:cNvPr id="25" name="Hexagon 24"/>
            <p:cNvSpPr/>
            <p:nvPr/>
          </p:nvSpPr>
          <p:spPr>
            <a:xfrm>
              <a:off x="5799841" y="3252144"/>
              <a:ext cx="1526697" cy="55549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05104" y="185874"/>
            <a:ext cx="1371694" cy="598229"/>
            <a:chOff x="3134287" y="185870"/>
            <a:chExt cx="1371694" cy="598229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3134287" y="204567"/>
              <a:ext cx="1371690" cy="579532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4291" y="185870"/>
              <a:ext cx="137169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ch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38" name="Straight Arrow Connector 37"/>
          <p:cNvCxnSpPr>
            <a:stCxn id="30" idx="2"/>
          </p:cNvCxnSpPr>
          <p:nvPr/>
        </p:nvCxnSpPr>
        <p:spPr>
          <a:xfrm>
            <a:off x="3590951" y="784099"/>
            <a:ext cx="966285" cy="121955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70205" y="185645"/>
            <a:ext cx="1574269" cy="612569"/>
            <a:chOff x="4999386" y="185641"/>
            <a:chExt cx="1574269" cy="612569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004454" y="218449"/>
              <a:ext cx="1569201" cy="579761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99386" y="185641"/>
              <a:ext cx="157426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sdp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42" name="Straight Arrow Connector 41"/>
          <p:cNvCxnSpPr>
            <a:stCxn id="40" idx="2"/>
          </p:cNvCxnSpPr>
          <p:nvPr/>
        </p:nvCxnSpPr>
        <p:spPr>
          <a:xfrm flipH="1">
            <a:off x="4633902" y="798214"/>
            <a:ext cx="925968" cy="120544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408148" y="4943893"/>
            <a:ext cx="1160264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75580" y="4955304"/>
            <a:ext cx="636176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622396"/>
              </p:ext>
            </p:extLst>
          </p:nvPr>
        </p:nvGraphicFramePr>
        <p:xfrm>
          <a:off x="610635" y="1045554"/>
          <a:ext cx="562641" cy="6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647" name="Equation" r:id="rId3" imgW="228600" imgH="241300" progId="Equation.3">
                  <p:embed/>
                </p:oleObj>
              </mc:Choice>
              <mc:Fallback>
                <p:oleObj name="Equation" r:id="rId3" imgW="22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35" y="1045554"/>
                        <a:ext cx="562641" cy="6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298435"/>
              </p:ext>
            </p:extLst>
          </p:nvPr>
        </p:nvGraphicFramePr>
        <p:xfrm>
          <a:off x="3242871" y="1045554"/>
          <a:ext cx="767989" cy="579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648" name="Equation" r:id="rId5" imgW="342900" imgH="254000" progId="Equation.3">
                  <p:embed/>
                </p:oleObj>
              </mc:Choice>
              <mc:Fallback>
                <p:oleObj name="Equation" r:id="rId5" imgW="34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2871" y="1045554"/>
                        <a:ext cx="767989" cy="579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898906"/>
              </p:ext>
            </p:extLst>
          </p:nvPr>
        </p:nvGraphicFramePr>
        <p:xfrm>
          <a:off x="5329732" y="1045554"/>
          <a:ext cx="532939" cy="48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649" name="Equation" r:id="rId7" imgW="228600" imgH="203200" progId="Equation.3">
                  <p:embed/>
                </p:oleObj>
              </mc:Choice>
              <mc:Fallback>
                <p:oleObj name="Equation" r:id="rId7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9732" y="1045554"/>
                        <a:ext cx="532939" cy="48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-29197" y="2603979"/>
            <a:ext cx="1428787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Y, mesh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20493" y="1960263"/>
            <a:ext cx="1997420" cy="598887"/>
            <a:chOff x="422679" y="1974372"/>
            <a:chExt cx="1997420" cy="598887"/>
          </a:xfrm>
        </p:grpSpPr>
        <p:sp>
          <p:nvSpPr>
            <p:cNvPr id="48" name="TextBox 47"/>
            <p:cNvSpPr txBox="1"/>
            <p:nvPr/>
          </p:nvSpPr>
          <p:spPr>
            <a:xfrm>
              <a:off x="436790" y="1974372"/>
              <a:ext cx="194656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2x2 rank-1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1310033" y="2569332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10921" y="2810342"/>
            <a:ext cx="1159993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radial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6939860" y="200299"/>
            <a:ext cx="1748596" cy="612998"/>
            <a:chOff x="512397" y="199323"/>
            <a:chExt cx="1748596" cy="612998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67" name="Straight Arrow Connector 66"/>
          <p:cNvCxnSpPr>
            <a:stCxn id="65" idx="2"/>
          </p:cNvCxnSpPr>
          <p:nvPr/>
        </p:nvCxnSpPr>
        <p:spPr>
          <a:xfrm>
            <a:off x="7831429" y="813301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6691999" y="4393524"/>
            <a:ext cx="2158210" cy="1077218"/>
            <a:chOff x="352124" y="4378437"/>
            <a:chExt cx="2158210" cy="1077218"/>
          </a:xfrm>
        </p:grpSpPr>
        <p:sp>
          <p:nvSpPr>
            <p:cNvPr id="69" name="TextBox 68"/>
            <p:cNvSpPr txBox="1"/>
            <p:nvPr/>
          </p:nvSpPr>
          <p:spPr>
            <a:xfrm>
              <a:off x="546934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cycle</a:t>
              </a:r>
            </a:p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70" name="Hexagon 69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 flipV="1">
            <a:off x="5638944" y="4957728"/>
            <a:ext cx="1043480" cy="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01803" y="4954817"/>
            <a:ext cx="636176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796934"/>
              </p:ext>
            </p:extLst>
          </p:nvPr>
        </p:nvGraphicFramePr>
        <p:xfrm>
          <a:off x="7977405" y="1007008"/>
          <a:ext cx="367562" cy="43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650" name="Equation" r:id="rId9" imgW="406400" imgH="469900" progId="Equation.3">
                  <p:embed/>
                </p:oleObj>
              </mc:Choice>
              <mc:Fallback>
                <p:oleObj name="Equation" r:id="rId9" imgW="406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77405" y="1007008"/>
                        <a:ext cx="367562" cy="434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77"/>
          <p:cNvGrpSpPr/>
          <p:nvPr/>
        </p:nvGrpSpPr>
        <p:grpSpPr>
          <a:xfrm>
            <a:off x="6850142" y="1961238"/>
            <a:ext cx="1997420" cy="598887"/>
            <a:chOff x="422679" y="1974372"/>
            <a:chExt cx="1997420" cy="598887"/>
          </a:xfrm>
        </p:grpSpPr>
        <p:sp>
          <p:nvSpPr>
            <p:cNvPr id="79" name="TextBox 78"/>
            <p:cNvSpPr txBox="1"/>
            <p:nvPr/>
          </p:nvSpPr>
          <p:spPr>
            <a:xfrm>
              <a:off x="660580" y="1974372"/>
              <a:ext cx="15281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equality</a:t>
              </a:r>
            </a:p>
          </p:txBody>
        </p:sp>
        <p:sp>
          <p:nvSpPr>
            <p:cNvPr id="80" name="Hexagon 79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17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7839682" y="2570307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394074" y="2782121"/>
            <a:ext cx="1159993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</a:t>
            </a:r>
          </a:p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radial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781290" y="2624784"/>
            <a:ext cx="1348112" cy="46165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Y, mesh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553200" y="5410200"/>
            <a:ext cx="2424886" cy="369324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latin typeface="Calibri"/>
              </a:rPr>
              <a:t>open problem</a:t>
            </a:r>
            <a:endParaRPr lang="en-US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714" y="5410200"/>
            <a:ext cx="2424886" cy="369324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45717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latin typeface="Calibri"/>
              </a:rPr>
              <a:t>open problem</a:t>
            </a:r>
            <a:endParaRPr lang="en-US" dirty="0">
              <a:solidFill>
                <a:srgbClr val="0000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48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14404" y="2209803"/>
            <a:ext cx="7391759" cy="1015655"/>
          </a:xfrm>
          <a:prstGeom prst="rect">
            <a:avLst/>
          </a:prstGeom>
          <a:noFill/>
          <a:ln w="28575" cmpd="sng">
            <a:noFill/>
          </a:ln>
        </p:spPr>
        <p:txBody>
          <a:bodyPr wrap="none" lIns="91436" tIns="45716" rIns="91436" bIns="45716" rtlCol="0">
            <a:spAutoFit/>
          </a:bodyPr>
          <a:lstStyle/>
          <a:p>
            <a:pPr marL="342880" indent="-342880">
              <a:buFont typeface="Arial"/>
              <a:buChar char="•"/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</a:rPr>
              <a:t>What is the relation among relaxations ?</a:t>
            </a:r>
          </a:p>
          <a:p>
            <a:pPr marL="342880" indent="-342880">
              <a:buFont typeface="Arial"/>
              <a:buChar char="•"/>
            </a:pPr>
            <a:r>
              <a:rPr lang="en-US" sz="3000" dirty="0">
                <a:solidFill>
                  <a:srgbClr val="0000FF"/>
                </a:solidFill>
              </a:rPr>
              <a:t>When will a relaxation be </a:t>
            </a:r>
            <a:r>
              <a:rPr lang="en-US" sz="3000" u="sng" dirty="0">
                <a:solidFill>
                  <a:srgbClr val="0000FF"/>
                </a:solidFill>
              </a:rPr>
              <a:t>exact </a:t>
            </a:r>
            <a:r>
              <a:rPr lang="en-US" sz="30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911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Summary of sufficient </a:t>
            </a:r>
            <a:r>
              <a:rPr lang="en-US" altLang="zh-CN" sz="3600" dirty="0" err="1">
                <a:ea typeface="宋体" pitchFamily="2" charset="-122"/>
              </a:rPr>
              <a:t>conds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9113520" cy="35052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762000" y="1981200"/>
            <a:ext cx="2971800" cy="762000"/>
          </a:xfrm>
          <a:prstGeom prst="round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73215" y="5867400"/>
            <a:ext cx="4760981" cy="707878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/>
              <a:t>necessary condition for exact relaxation:</a:t>
            </a:r>
          </a:p>
          <a:p>
            <a:r>
              <a:rPr lang="en-US" sz="2000" dirty="0" err="1">
                <a:solidFill>
                  <a:srgbClr val="0000FF"/>
                </a:solidFill>
              </a:rPr>
              <a:t>Louca</a:t>
            </a:r>
            <a:r>
              <a:rPr lang="en-US" sz="2000" dirty="0">
                <a:solidFill>
                  <a:srgbClr val="0000FF"/>
                </a:solidFill>
              </a:rPr>
              <a:t>, Seiler, </a:t>
            </a:r>
            <a:r>
              <a:rPr lang="en-US" sz="2000" dirty="0" err="1">
                <a:solidFill>
                  <a:srgbClr val="0000FF"/>
                </a:solidFill>
              </a:rPr>
              <a:t>Bitar</a:t>
            </a:r>
            <a:r>
              <a:rPr lang="en-US" sz="2000" dirty="0">
                <a:solidFill>
                  <a:srgbClr val="0000FF"/>
                </a:solidFill>
              </a:rPr>
              <a:t>  2014</a:t>
            </a:r>
          </a:p>
        </p:txBody>
      </p:sp>
    </p:spTree>
    <p:extLst>
      <p:ext uri="{BB962C8B-B14F-4D97-AF65-F5344CB8AC3E}">
        <p14:creationId xmlns:p14="http://schemas.microsoft.com/office/powerpoint/2010/main" val="3012208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1.  QCQP over tree</a:t>
            </a:r>
            <a:endParaRPr lang="en-US" sz="3600" dirty="0"/>
          </a:p>
        </p:txBody>
      </p:sp>
      <p:grpSp>
        <p:nvGrpSpPr>
          <p:cNvPr id="2" name="Group 1"/>
          <p:cNvGrpSpPr/>
          <p:nvPr/>
        </p:nvGrpSpPr>
        <p:grpSpPr>
          <a:xfrm>
            <a:off x="838204" y="3657600"/>
            <a:ext cx="5895975" cy="1828800"/>
            <a:chOff x="838200" y="3733800"/>
            <a:chExt cx="5895975" cy="18288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652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graph of QCQP</a:t>
              </a: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52991485"/>
                </p:ext>
              </p:extLst>
            </p:nvPr>
          </p:nvGraphicFramePr>
          <p:xfrm>
            <a:off x="1905000" y="4324350"/>
            <a:ext cx="4829175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767" name="Equation" r:id="rId4" imgW="2184400" imgH="520700" progId="Equation.3">
                    <p:embed/>
                  </p:oleObj>
                </mc:Choice>
                <mc:Fallback>
                  <p:oleObj name="Equation" r:id="rId4" imgW="2184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4324350"/>
                          <a:ext cx="4829175" cy="1238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28" cy="52321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QCQP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200" y="5648980"/>
            <a:ext cx="3621088" cy="1132820"/>
            <a:chOff x="838200" y="5648980"/>
            <a:chExt cx="3621088" cy="1132820"/>
          </a:xfrm>
        </p:grpSpPr>
        <p:sp>
          <p:nvSpPr>
            <p:cNvPr id="10" name="TextBox 9"/>
            <p:cNvSpPr txBox="1"/>
            <p:nvPr/>
          </p:nvSpPr>
          <p:spPr>
            <a:xfrm>
              <a:off x="838200" y="5648980"/>
              <a:ext cx="2752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QCQP over tree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1034660"/>
                </p:ext>
              </p:extLst>
            </p:nvPr>
          </p:nvGraphicFramePr>
          <p:xfrm>
            <a:off x="1905000" y="6208713"/>
            <a:ext cx="255428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768" name="Equation" r:id="rId6" imgW="1155700" imgH="241300" progId="Equation.3">
                    <p:embed/>
                  </p:oleObj>
                </mc:Choice>
                <mc:Fallback>
                  <p:oleObj name="Equation" r:id="rId6" imgW="11557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6208713"/>
                          <a:ext cx="2554288" cy="573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831058"/>
              </p:ext>
            </p:extLst>
          </p:nvPr>
        </p:nvGraphicFramePr>
        <p:xfrm>
          <a:off x="1846267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69" name="Equation" r:id="rId8" imgW="2273300" imgH="736600" progId="Equation.3">
                  <p:embed/>
                </p:oleObj>
              </mc:Choice>
              <mc:Fallback>
                <p:oleObj name="Equation" r:id="rId8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7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019013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70" name="Equation" r:id="rId10" imgW="457200" imgH="241300" progId="Equation.3">
                  <p:embed/>
                </p:oleObj>
              </mc:Choice>
              <mc:Fallback>
                <p:oleObj name="Equation" r:id="rId10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6504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1.  Linear </a:t>
            </a:r>
            <a:r>
              <a:rPr lang="en-US" altLang="zh-CN" sz="3600" dirty="0" err="1">
                <a:ea typeface="宋体" pitchFamily="2" charset="-122"/>
              </a:rPr>
              <a:t>separability</a:t>
            </a:r>
            <a:endParaRPr lang="en-US" sz="3600" dirty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1089662"/>
              </p:ext>
            </p:extLst>
          </p:nvPr>
        </p:nvGraphicFramePr>
        <p:xfrm>
          <a:off x="1846267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64" name="Equation" r:id="rId4" imgW="2273300" imgH="736600" progId="Equation.3">
                  <p:embed/>
                </p:oleObj>
              </mc:Choice>
              <mc:Fallback>
                <p:oleObj name="Equation" r:id="rId4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7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3657600"/>
            <a:ext cx="7143750" cy="1219200"/>
            <a:chOff x="838200" y="3733800"/>
            <a:chExt cx="7143750" cy="12192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340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Key condition</a:t>
              </a: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68874030"/>
                </p:ext>
              </p:extLst>
            </p:nvPr>
          </p:nvGraphicFramePr>
          <p:xfrm>
            <a:off x="1100138" y="4197350"/>
            <a:ext cx="6881812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865" name="Equation" r:id="rId6" imgW="3111500" imgH="317500" progId="Equation.3">
                    <p:embed/>
                  </p:oleObj>
                </mc:Choice>
                <mc:Fallback>
                  <p:oleObj name="Equation" r:id="rId6" imgW="3111500" imgH="3175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138" y="4197350"/>
                          <a:ext cx="6881812" cy="755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28" cy="52321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QCQP</a:t>
            </a: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9928642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866" name="Equation" r:id="rId8" imgW="457200" imgH="241300" progId="Equation.3">
                  <p:embed/>
                </p:oleObj>
              </mc:Choice>
              <mc:Fallback>
                <p:oleObj name="Equation" r:id="rId8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8203" y="5257801"/>
            <a:ext cx="5386653" cy="138498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b="1" u="sng" dirty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>
                <a:solidFill>
                  <a:srgbClr val="0000FF"/>
                </a:solidFill>
              </a:rPr>
              <a:t>       </a:t>
            </a:r>
            <a:r>
              <a:rPr lang="en-US" sz="2800" dirty="0">
                <a:solidFill>
                  <a:srgbClr val="000000"/>
                </a:solidFill>
              </a:rPr>
              <a:t>SOCP relaxation is exact for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       QCQP over tree 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324604" y="76200"/>
            <a:ext cx="2858315" cy="2722983"/>
            <a:chOff x="3124200" y="1637446"/>
            <a:chExt cx="3086915" cy="3027783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2605495"/>
                </p:ext>
              </p:extLst>
            </p:nvPr>
          </p:nvGraphicFramePr>
          <p:xfrm>
            <a:off x="5715001" y="3200400"/>
            <a:ext cx="496114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867" name="Equation" r:id="rId10" imgW="215900" imgH="165100" progId="Equation.3">
                    <p:embed/>
                  </p:oleObj>
                </mc:Choice>
                <mc:Fallback>
                  <p:oleObj name="Equation" r:id="rId10" imgW="215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15001" y="3200400"/>
                          <a:ext cx="496114" cy="395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3684980"/>
                </p:ext>
              </p:extLst>
            </p:nvPr>
          </p:nvGraphicFramePr>
          <p:xfrm>
            <a:off x="4114800" y="1637446"/>
            <a:ext cx="533400" cy="392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868" name="Equation" r:id="rId12" imgW="215900" imgH="152400" progId="Equation.3">
                    <p:embed/>
                  </p:oleObj>
                </mc:Choice>
                <mc:Fallback>
                  <p:oleObj name="Equation" r:id="rId12" imgW="2159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14800" y="1637446"/>
                          <a:ext cx="533400" cy="3929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24"/>
            <p:cNvGrpSpPr/>
            <p:nvPr/>
          </p:nvGrpSpPr>
          <p:grpSpPr>
            <a:xfrm>
              <a:off x="3124200" y="2133600"/>
              <a:ext cx="2514600" cy="2531629"/>
              <a:chOff x="1295400" y="325138"/>
              <a:chExt cx="6813755" cy="635343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883973" y="1086034"/>
                <a:ext cx="5339507" cy="5136575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1295400" y="3576102"/>
                <a:ext cx="6813755" cy="81497"/>
              </a:xfrm>
              <a:prstGeom prst="straightConnector1">
                <a:avLst/>
              </a:prstGeom>
              <a:ln w="38100" cmpd="sng">
                <a:solidFill>
                  <a:srgbClr val="00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>
                <a:off x="4553787" y="325138"/>
                <a:ext cx="45252" cy="6300496"/>
              </a:xfrm>
              <a:prstGeom prst="straightConnector1">
                <a:avLst/>
              </a:prstGeom>
              <a:ln w="38100" cmpd="sng">
                <a:solidFill>
                  <a:srgbClr val="000000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3731170" y="1086034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3731170" y="516371"/>
                <a:ext cx="1691387" cy="6162198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5160198" y="1086034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775107" y="6015934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905790" y="2785749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883973" y="4302998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6858000" y="6197027"/>
            <a:ext cx="2209800" cy="58476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Bose et al 2012, 2014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Sojoudi</a:t>
            </a:r>
            <a:r>
              <a:rPr lang="en-US" sz="1600" dirty="0">
                <a:solidFill>
                  <a:srgbClr val="0000FF"/>
                </a:solidFill>
              </a:rPr>
              <a:t>, </a:t>
            </a:r>
            <a:r>
              <a:rPr lang="en-US" sz="1600" dirty="0" err="1">
                <a:solidFill>
                  <a:srgbClr val="0000FF"/>
                </a:solidFill>
              </a:rPr>
              <a:t>Lavaei</a:t>
            </a:r>
            <a:r>
              <a:rPr lang="en-US" sz="1600" dirty="0">
                <a:solidFill>
                  <a:srgbClr val="0000FF"/>
                </a:solidFill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35858751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 on OPF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70" y="990600"/>
            <a:ext cx="6146633" cy="464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6073914"/>
            <a:ext cx="8153400" cy="707878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Not both lower &amp; upper bounds on real &amp; reactive powers at both ends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of a line can be finite </a:t>
            </a:r>
          </a:p>
        </p:txBody>
      </p:sp>
    </p:spTree>
    <p:extLst>
      <p:ext uri="{BB962C8B-B14F-4D97-AF65-F5344CB8AC3E}">
        <p14:creationId xmlns:p14="http://schemas.microsoft.com/office/powerpoint/2010/main" val="3787434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2. Voltage upper bounds</a:t>
            </a:r>
            <a:endParaRPr lang="en-US" sz="36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52404" y="1143004"/>
            <a:ext cx="4086225" cy="1766887"/>
            <a:chOff x="152400" y="1509713"/>
            <a:chExt cx="4086225" cy="1766887"/>
          </a:xfrm>
        </p:grpSpPr>
        <p:grpSp>
          <p:nvGrpSpPr>
            <p:cNvPr id="29" name="Group 28"/>
            <p:cNvGrpSpPr/>
            <p:nvPr/>
          </p:nvGrpSpPr>
          <p:grpSpPr>
            <a:xfrm>
              <a:off x="152400" y="1905000"/>
              <a:ext cx="4086225" cy="1371600"/>
              <a:chOff x="152400" y="1524000"/>
              <a:chExt cx="4314825" cy="1676400"/>
            </a:xfrm>
          </p:grpSpPr>
          <p:cxnSp>
            <p:nvCxnSpPr>
              <p:cNvPr id="3" name="Straight Connector 2"/>
              <p:cNvCxnSpPr/>
              <p:nvPr/>
            </p:nvCxnSpPr>
            <p:spPr bwMode="auto">
              <a:xfrm>
                <a:off x="9906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2004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" name="Straight Connector 4"/>
              <p:cNvCxnSpPr/>
              <p:nvPr/>
            </p:nvCxnSpPr>
            <p:spPr bwMode="auto">
              <a:xfrm>
                <a:off x="990600" y="1905000"/>
                <a:ext cx="2209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aphicFrame>
            <p:nvGraphicFramePr>
              <p:cNvPr id="22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17730702"/>
                  </p:ext>
                </p:extLst>
              </p:nvPr>
            </p:nvGraphicFramePr>
            <p:xfrm>
              <a:off x="152400" y="2667000"/>
              <a:ext cx="928687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961" name="Equation" r:id="rId4" imgW="1346200" imgH="609600" progId="Equation.3">
                      <p:embed/>
                    </p:oleObj>
                  </mc:Choice>
                  <mc:Fallback>
                    <p:oleObj name="Equation" r:id="rId4" imgW="13462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2667000"/>
                            <a:ext cx="928687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971814"/>
                  </p:ext>
                </p:extLst>
              </p:nvPr>
            </p:nvGraphicFramePr>
            <p:xfrm>
              <a:off x="2819400" y="2732087"/>
              <a:ext cx="164782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6962" name="Equation" r:id="rId6" imgW="2387600" imgH="609600" progId="Equation.3">
                      <p:embed/>
                    </p:oleObj>
                  </mc:Choice>
                  <mc:Fallback>
                    <p:oleObj name="Equation" r:id="rId6" imgW="23876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2732087"/>
                            <a:ext cx="164782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" name="Straight Arrow Connector 8"/>
              <p:cNvCxnSpPr/>
              <p:nvPr/>
            </p:nvCxnSpPr>
            <p:spPr bwMode="auto">
              <a:xfrm>
                <a:off x="6096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6096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>
                <a:off x="32004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8" name="Straight Arrow Connector 27"/>
              <p:cNvCxnSpPr/>
              <p:nvPr/>
            </p:nvCxnSpPr>
            <p:spPr bwMode="auto">
              <a:xfrm>
                <a:off x="35814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aphicFrame>
          <p:nvGraphicFramePr>
            <p:cNvPr id="3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19105676"/>
                </p:ext>
              </p:extLst>
            </p:nvPr>
          </p:nvGraphicFramePr>
          <p:xfrm>
            <a:off x="2971800" y="1509713"/>
            <a:ext cx="214312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963" name="Equation" r:id="rId8" imgW="330200" imgH="508000" progId="Equation.3">
                    <p:embed/>
                  </p:oleObj>
                </mc:Choice>
                <mc:Fallback>
                  <p:oleObj name="Equation" r:id="rId8" imgW="330200" imgH="508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1509713"/>
                          <a:ext cx="214312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54224790"/>
                </p:ext>
              </p:extLst>
            </p:nvPr>
          </p:nvGraphicFramePr>
          <p:xfrm>
            <a:off x="1143000" y="2220912"/>
            <a:ext cx="147637" cy="231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964" name="Equation" r:id="rId10" imgW="228600" imgH="368300" progId="Equation.3">
                    <p:embed/>
                  </p:oleObj>
                </mc:Choice>
                <mc:Fallback>
                  <p:oleObj name="Equation" r:id="rId10" imgW="2286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2220912"/>
                          <a:ext cx="147637" cy="231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558964"/>
              </p:ext>
            </p:extLst>
          </p:nvPr>
        </p:nvGraphicFramePr>
        <p:xfrm>
          <a:off x="457200" y="1120779"/>
          <a:ext cx="9969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965" name="Equation" r:id="rId12" imgW="1524000" imgH="520700" progId="Equation.3">
                  <p:embed/>
                </p:oleObj>
              </mc:Choice>
              <mc:Fallback>
                <p:oleObj name="Equation" r:id="rId12" imgW="15240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20779"/>
                        <a:ext cx="9969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293346"/>
              </p:ext>
            </p:extLst>
          </p:nvPr>
        </p:nvGraphicFramePr>
        <p:xfrm>
          <a:off x="533404" y="3352800"/>
          <a:ext cx="3464469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966" name="Equation" r:id="rId14" imgW="1358900" imgH="241300" progId="Equation.3">
                  <p:embed/>
                </p:oleObj>
              </mc:Choice>
              <mc:Fallback>
                <p:oleObj name="Equation" r:id="rId14" imgW="1358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3404" y="3352800"/>
                        <a:ext cx="3464469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0" y="4897158"/>
            <a:ext cx="6172200" cy="634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4000" y="4114800"/>
            <a:ext cx="2286000" cy="670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3002" y="1371600"/>
            <a:ext cx="2898917" cy="52321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geometric insight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0" y="5867400"/>
            <a:ext cx="560742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99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2. Voltage upper bounds</a:t>
            </a:r>
            <a:endParaRPr lang="en-US" sz="36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52404" y="1143004"/>
            <a:ext cx="4086225" cy="1766887"/>
            <a:chOff x="152400" y="1509713"/>
            <a:chExt cx="4086225" cy="1766887"/>
          </a:xfrm>
        </p:grpSpPr>
        <p:grpSp>
          <p:nvGrpSpPr>
            <p:cNvPr id="29" name="Group 28"/>
            <p:cNvGrpSpPr/>
            <p:nvPr/>
          </p:nvGrpSpPr>
          <p:grpSpPr>
            <a:xfrm>
              <a:off x="152400" y="1905000"/>
              <a:ext cx="4086225" cy="1371600"/>
              <a:chOff x="152400" y="1524000"/>
              <a:chExt cx="4314825" cy="1676400"/>
            </a:xfrm>
          </p:grpSpPr>
          <p:cxnSp>
            <p:nvCxnSpPr>
              <p:cNvPr id="3" name="Straight Connector 2"/>
              <p:cNvCxnSpPr/>
              <p:nvPr/>
            </p:nvCxnSpPr>
            <p:spPr bwMode="auto">
              <a:xfrm>
                <a:off x="9906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2004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" name="Straight Connector 4"/>
              <p:cNvCxnSpPr/>
              <p:nvPr/>
            </p:nvCxnSpPr>
            <p:spPr bwMode="auto">
              <a:xfrm>
                <a:off x="990600" y="1905000"/>
                <a:ext cx="2209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aphicFrame>
            <p:nvGraphicFramePr>
              <p:cNvPr id="22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42641348"/>
                  </p:ext>
                </p:extLst>
              </p:nvPr>
            </p:nvGraphicFramePr>
            <p:xfrm>
              <a:off x="152400" y="2667000"/>
              <a:ext cx="928687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7985" name="Equation" r:id="rId4" imgW="1346200" imgH="609600" progId="Equation.3">
                      <p:embed/>
                    </p:oleObj>
                  </mc:Choice>
                  <mc:Fallback>
                    <p:oleObj name="Equation" r:id="rId4" imgW="13462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2667000"/>
                            <a:ext cx="928687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1411349"/>
                  </p:ext>
                </p:extLst>
              </p:nvPr>
            </p:nvGraphicFramePr>
            <p:xfrm>
              <a:off x="2819400" y="2732087"/>
              <a:ext cx="164782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7986" name="Equation" r:id="rId6" imgW="2387600" imgH="609600" progId="Equation.3">
                      <p:embed/>
                    </p:oleObj>
                  </mc:Choice>
                  <mc:Fallback>
                    <p:oleObj name="Equation" r:id="rId6" imgW="23876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2732087"/>
                            <a:ext cx="164782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" name="Straight Arrow Connector 8"/>
              <p:cNvCxnSpPr/>
              <p:nvPr/>
            </p:nvCxnSpPr>
            <p:spPr bwMode="auto">
              <a:xfrm>
                <a:off x="6096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6096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>
                <a:off x="32004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8" name="Straight Arrow Connector 27"/>
              <p:cNvCxnSpPr/>
              <p:nvPr/>
            </p:nvCxnSpPr>
            <p:spPr bwMode="auto">
              <a:xfrm>
                <a:off x="35814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aphicFrame>
          <p:nvGraphicFramePr>
            <p:cNvPr id="3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86970256"/>
                </p:ext>
              </p:extLst>
            </p:nvPr>
          </p:nvGraphicFramePr>
          <p:xfrm>
            <a:off x="2971800" y="1509713"/>
            <a:ext cx="214312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987" name="Equation" r:id="rId8" imgW="330200" imgH="508000" progId="Equation.3">
                    <p:embed/>
                  </p:oleObj>
                </mc:Choice>
                <mc:Fallback>
                  <p:oleObj name="Equation" r:id="rId8" imgW="330200" imgH="508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1509713"/>
                          <a:ext cx="214312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28188304"/>
                </p:ext>
              </p:extLst>
            </p:nvPr>
          </p:nvGraphicFramePr>
          <p:xfrm>
            <a:off x="1143000" y="2220912"/>
            <a:ext cx="147637" cy="231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988" name="Equation" r:id="rId10" imgW="228600" imgH="368300" progId="Equation.3">
                    <p:embed/>
                  </p:oleObj>
                </mc:Choice>
                <mc:Fallback>
                  <p:oleObj name="Equation" r:id="rId10" imgW="2286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2220912"/>
                          <a:ext cx="147637" cy="231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962404" y="914400"/>
            <a:ext cx="4724401" cy="4270106"/>
            <a:chOff x="3962400" y="914400"/>
            <a:chExt cx="4724401" cy="427010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89883" y="914400"/>
              <a:ext cx="3396918" cy="2514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962400" y="3505200"/>
              <a:ext cx="4648200" cy="1679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when there is no voltage constraint</a:t>
              </a:r>
            </a:p>
            <a:p>
              <a:pPr marL="342880" indent="-342880">
                <a:buFont typeface="Arial"/>
                <a:buChar char="•"/>
              </a:pPr>
              <a:r>
                <a:rPr lang="en-US" sz="2000" dirty="0">
                  <a:solidFill>
                    <a:srgbClr val="0000FF"/>
                  </a:solidFill>
                </a:rPr>
                <a:t>feasible set : 2 intersection </a:t>
              </a:r>
              <a:r>
                <a:rPr lang="en-US" sz="2000" dirty="0" err="1">
                  <a:solidFill>
                    <a:srgbClr val="0000FF"/>
                  </a:solidFill>
                </a:rPr>
                <a:t>pts</a:t>
              </a:r>
              <a:endParaRPr lang="en-US" sz="2000" dirty="0">
                <a:solidFill>
                  <a:srgbClr val="0000FF"/>
                </a:solidFill>
              </a:endParaRPr>
            </a:p>
            <a:p>
              <a:pPr marL="342880" indent="-342880">
                <a:buFont typeface="Arial"/>
                <a:buChar char="•"/>
              </a:pPr>
              <a:r>
                <a:rPr lang="en-US" sz="2000" dirty="0">
                  <a:solidFill>
                    <a:srgbClr val="0000FF"/>
                  </a:solidFill>
                </a:rPr>
                <a:t>relaxation: line segment</a:t>
              </a:r>
            </a:p>
            <a:p>
              <a:pPr marL="342880" indent="-342880">
                <a:buFont typeface="Arial"/>
                <a:buChar char="•"/>
              </a:pPr>
              <a:r>
                <a:rPr lang="en-US" sz="2000" dirty="0">
                  <a:solidFill>
                    <a:srgbClr val="0000FF"/>
                  </a:solidFill>
                </a:rPr>
                <a:t>exact relaxation: c is optimal</a:t>
              </a:r>
            </a:p>
            <a:p>
              <a:r>
                <a:rPr lang="en-US" sz="2000" dirty="0">
                  <a:solidFill>
                    <a:srgbClr val="0000FF"/>
                  </a:solidFill>
                </a:rPr>
                <a:t>     … as long as cost increasing in </a:t>
              </a:r>
            </a:p>
          </p:txBody>
        </p:sp>
      </p:grpSp>
      <p:graphicFrame>
        <p:nvGraphicFramePr>
          <p:cNvPr id="2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9580574"/>
              </p:ext>
            </p:extLst>
          </p:nvPr>
        </p:nvGraphicFramePr>
        <p:xfrm>
          <a:off x="457200" y="1120779"/>
          <a:ext cx="9969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89" name="Equation" r:id="rId13" imgW="1524000" imgH="520700" progId="Equation.3">
                  <p:embed/>
                </p:oleObj>
              </mc:Choice>
              <mc:Fallback>
                <p:oleObj name="Equation" r:id="rId13" imgW="15240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20779"/>
                        <a:ext cx="9969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021824"/>
              </p:ext>
            </p:extLst>
          </p:nvPr>
        </p:nvGraphicFramePr>
        <p:xfrm>
          <a:off x="8001004" y="4752244"/>
          <a:ext cx="941387" cy="429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90" name="Equation" r:id="rId15" imgW="482600" imgH="215900" progId="Equation.3">
                  <p:embed/>
                </p:oleObj>
              </mc:Choice>
              <mc:Fallback>
                <p:oleObj name="Equation" r:id="rId15" imgW="482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001004" y="4752244"/>
                        <a:ext cx="941387" cy="429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7552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2. Voltage upper bounds</a:t>
            </a:r>
            <a:endParaRPr lang="en-US" sz="36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83" y="914400"/>
            <a:ext cx="3396918" cy="25146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52404" y="1143004"/>
            <a:ext cx="4086225" cy="1766887"/>
            <a:chOff x="152400" y="1509713"/>
            <a:chExt cx="4086225" cy="1766887"/>
          </a:xfrm>
        </p:grpSpPr>
        <p:grpSp>
          <p:nvGrpSpPr>
            <p:cNvPr id="29" name="Group 28"/>
            <p:cNvGrpSpPr/>
            <p:nvPr/>
          </p:nvGrpSpPr>
          <p:grpSpPr>
            <a:xfrm>
              <a:off x="152400" y="1905000"/>
              <a:ext cx="4086225" cy="1371600"/>
              <a:chOff x="152400" y="1524000"/>
              <a:chExt cx="4314825" cy="1676400"/>
            </a:xfrm>
          </p:grpSpPr>
          <p:cxnSp>
            <p:nvCxnSpPr>
              <p:cNvPr id="3" name="Straight Connector 2"/>
              <p:cNvCxnSpPr/>
              <p:nvPr/>
            </p:nvCxnSpPr>
            <p:spPr bwMode="auto">
              <a:xfrm>
                <a:off x="9906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2004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" name="Straight Connector 4"/>
              <p:cNvCxnSpPr/>
              <p:nvPr/>
            </p:nvCxnSpPr>
            <p:spPr bwMode="auto">
              <a:xfrm>
                <a:off x="990600" y="1905000"/>
                <a:ext cx="2209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aphicFrame>
            <p:nvGraphicFramePr>
              <p:cNvPr id="22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69394470"/>
                  </p:ext>
                </p:extLst>
              </p:nvPr>
            </p:nvGraphicFramePr>
            <p:xfrm>
              <a:off x="152400" y="2667000"/>
              <a:ext cx="928687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8936" name="Equation" r:id="rId5" imgW="1346200" imgH="609600" progId="Equation.3">
                      <p:embed/>
                    </p:oleObj>
                  </mc:Choice>
                  <mc:Fallback>
                    <p:oleObj name="Equation" r:id="rId5" imgW="13462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2667000"/>
                            <a:ext cx="928687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7314886"/>
                  </p:ext>
                </p:extLst>
              </p:nvPr>
            </p:nvGraphicFramePr>
            <p:xfrm>
              <a:off x="2819400" y="2732087"/>
              <a:ext cx="164782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8937" name="Equation" r:id="rId7" imgW="2387600" imgH="609600" progId="Equation.3">
                      <p:embed/>
                    </p:oleObj>
                  </mc:Choice>
                  <mc:Fallback>
                    <p:oleObj name="Equation" r:id="rId7" imgW="23876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2732087"/>
                            <a:ext cx="164782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" name="Straight Arrow Connector 8"/>
              <p:cNvCxnSpPr/>
              <p:nvPr/>
            </p:nvCxnSpPr>
            <p:spPr bwMode="auto">
              <a:xfrm>
                <a:off x="6096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6096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>
                <a:off x="32004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8" name="Straight Arrow Connector 27"/>
              <p:cNvCxnSpPr/>
              <p:nvPr/>
            </p:nvCxnSpPr>
            <p:spPr bwMode="auto">
              <a:xfrm>
                <a:off x="35814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aphicFrame>
          <p:nvGraphicFramePr>
            <p:cNvPr id="3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24242358"/>
                </p:ext>
              </p:extLst>
            </p:nvPr>
          </p:nvGraphicFramePr>
          <p:xfrm>
            <a:off x="2971800" y="1509713"/>
            <a:ext cx="214312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938" name="Equation" r:id="rId9" imgW="330200" imgH="508000" progId="Equation.3">
                    <p:embed/>
                  </p:oleObj>
                </mc:Choice>
                <mc:Fallback>
                  <p:oleObj name="Equation" r:id="rId9" imgW="330200" imgH="508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1509713"/>
                          <a:ext cx="214312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45538309"/>
                </p:ext>
              </p:extLst>
            </p:nvPr>
          </p:nvGraphicFramePr>
          <p:xfrm>
            <a:off x="1143000" y="2220912"/>
            <a:ext cx="147637" cy="231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939" name="Equation" r:id="rId11" imgW="228600" imgH="368300" progId="Equation.3">
                    <p:embed/>
                  </p:oleObj>
                </mc:Choice>
                <mc:Fallback>
                  <p:oleObj name="Equation" r:id="rId11" imgW="2286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2220912"/>
                          <a:ext cx="147637" cy="231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3000" y="3962400"/>
            <a:ext cx="6784788" cy="289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4" y="3638493"/>
            <a:ext cx="7621489" cy="46165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voltage lower bound (upper bound on </a:t>
            </a:r>
            <a:r>
              <a:rPr lang="en-US" sz="2400" i="1" dirty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lang="en-US" sz="2000" dirty="0">
                <a:solidFill>
                  <a:srgbClr val="0000FF"/>
                </a:solidFill>
              </a:rPr>
              <a:t>) does not affect relaxation</a:t>
            </a:r>
          </a:p>
        </p:txBody>
      </p:sp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3244350"/>
              </p:ext>
            </p:extLst>
          </p:nvPr>
        </p:nvGraphicFramePr>
        <p:xfrm>
          <a:off x="457200" y="1120779"/>
          <a:ext cx="9969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940" name="Equation" r:id="rId14" imgW="1524000" imgH="520700" progId="Equation.3">
                  <p:embed/>
                </p:oleObj>
              </mc:Choice>
              <mc:Fallback>
                <p:oleObj name="Equation" r:id="rId14" imgW="15240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20779"/>
                        <a:ext cx="9969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2698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43600" y="6443246"/>
            <a:ext cx="3048000" cy="338546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Gan</a:t>
            </a:r>
            <a:r>
              <a:rPr lang="en-US" sz="1600" dirty="0">
                <a:solidFill>
                  <a:srgbClr val="0000FF"/>
                </a:solidFill>
              </a:rPr>
              <a:t>, Li, </a:t>
            </a:r>
            <a:r>
              <a:rPr lang="en-US" sz="1600" dirty="0" err="1">
                <a:solidFill>
                  <a:srgbClr val="0000FF"/>
                </a:solidFill>
              </a:rPr>
              <a:t>Topcu</a:t>
            </a:r>
            <a:r>
              <a:rPr lang="en-US" sz="1600" dirty="0">
                <a:solidFill>
                  <a:srgbClr val="0000FF"/>
                </a:solidFill>
              </a:rPr>
              <a:t>, Low TAC2014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3" y="5257801"/>
            <a:ext cx="5386653" cy="138498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b="1" u="sng" dirty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>
                <a:solidFill>
                  <a:srgbClr val="0000FF"/>
                </a:solidFill>
              </a:rPr>
              <a:t>       </a:t>
            </a:r>
            <a:r>
              <a:rPr lang="en-US" sz="2800" dirty="0">
                <a:solidFill>
                  <a:srgbClr val="000000"/>
                </a:solidFill>
              </a:rPr>
              <a:t>SOCP relaxation is exact for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       radial networks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2. Voltage upper bounds</a:t>
            </a:r>
            <a:endParaRPr lang="en-US" sz="36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988171"/>
              </p:ext>
            </p:extLst>
          </p:nvPr>
        </p:nvGraphicFramePr>
        <p:xfrm>
          <a:off x="2222504" y="1165229"/>
          <a:ext cx="56499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814" name="Equation" r:id="rId4" imgW="6057900" imgH="698500" progId="Equation.3">
                  <p:embed/>
                </p:oleObj>
              </mc:Choice>
              <mc:Fallback>
                <p:oleObj name="Equation" r:id="rId4" imgW="60579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4" y="1165229"/>
                        <a:ext cx="5649913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703733"/>
              </p:ext>
            </p:extLst>
          </p:nvPr>
        </p:nvGraphicFramePr>
        <p:xfrm>
          <a:off x="2220913" y="2079625"/>
          <a:ext cx="56515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815" name="Equation" r:id="rId6" imgW="6057900" imgH="723900" progId="Equation.3">
                  <p:embed/>
                </p:oleObj>
              </mc:Choice>
              <mc:Fallback>
                <p:oleObj name="Equation" r:id="rId6" imgW="60579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0913" y="2079625"/>
                        <a:ext cx="5651500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38203" y="1219200"/>
            <a:ext cx="1022552" cy="52321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OPF: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2139017"/>
            <a:ext cx="1302026" cy="52321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SOCP: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8200" y="3362980"/>
            <a:ext cx="8054562" cy="1652043"/>
            <a:chOff x="838200" y="3362980"/>
            <a:chExt cx="8054562" cy="1652043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362980"/>
              <a:ext cx="405744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Key conditions:</a:t>
              </a:r>
            </a:p>
            <a:p>
              <a:pPr marL="914297" lvl="1" indent="-457172">
                <a:buFont typeface="Arial"/>
                <a:buChar char="•"/>
              </a:pPr>
              <a:r>
                <a:rPr lang="en-US" sz="2800" dirty="0">
                  <a:solidFill>
                    <a:srgbClr val="0000FF"/>
                  </a:solidFill>
                </a:rPr>
                <a:t>   </a:t>
              </a:r>
            </a:p>
            <a:p>
              <a:pPr marL="914297" lvl="1" indent="-457172">
                <a:buFont typeface="Arial"/>
                <a:buChar char="•"/>
              </a:pPr>
              <a:r>
                <a:rPr lang="en-US" sz="2800" dirty="0" err="1">
                  <a:solidFill>
                    <a:srgbClr val="0000FF"/>
                  </a:solidFill>
                </a:rPr>
                <a:t>Jacobian</a:t>
              </a:r>
              <a:r>
                <a:rPr lang="en-US" sz="2800" dirty="0">
                  <a:solidFill>
                    <a:srgbClr val="0000FF"/>
                  </a:solidFill>
                </a:rPr>
                <a:t> condition 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334000" y="3810000"/>
              <a:ext cx="3558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dirty="0" smtClean="0"/>
                <a:t>oltages if network were lossless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34000" y="4267200"/>
              <a:ext cx="3431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upward current were reduced</a:t>
              </a:r>
            </a:p>
            <a:p>
              <a:r>
                <a:rPr lang="en-US" dirty="0" smtClean="0"/>
                <a:t>then all subsequent powers </a:t>
              </a:r>
              <a:r>
                <a:rPr lang="en-US" dirty="0" err="1" smtClean="0"/>
                <a:t>dec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2600" y="4724400"/>
              <a:ext cx="3124200" cy="290623"/>
            </a:xfrm>
            <a:prstGeom prst="rect">
              <a:avLst/>
            </a:prstGeom>
          </p:spPr>
        </p:pic>
        <p:graphicFrame>
          <p:nvGraphicFramePr>
            <p:cNvPr id="15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83948667"/>
                </p:ext>
              </p:extLst>
            </p:nvPr>
          </p:nvGraphicFramePr>
          <p:xfrm>
            <a:off x="1752600" y="3810000"/>
            <a:ext cx="14478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9816" name="Equation" r:id="rId9" imgW="622300" imgH="228600" progId="Equation.3">
                    <p:embed/>
                  </p:oleObj>
                </mc:Choice>
                <mc:Fallback>
                  <p:oleObj name="Equation" r:id="rId9" imgW="6223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600" y="3810000"/>
                          <a:ext cx="14478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331345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Overview &amp; challenges</a:t>
            </a:r>
          </a:p>
          <a:p>
            <a:pPr lvl="1"/>
            <a:endParaRPr lang="en-US" sz="800" dirty="0"/>
          </a:p>
          <a:p>
            <a:pPr marL="0" indent="0">
              <a:buNone/>
            </a:pPr>
            <a:r>
              <a:rPr lang="en-US" sz="3200" dirty="0"/>
              <a:t>Optimal power flow</a:t>
            </a:r>
          </a:p>
          <a:p>
            <a:pPr marL="0" lvl="1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/>
              <a:t>Frequency regulation</a:t>
            </a:r>
          </a:p>
          <a:p>
            <a:pPr marL="471411" lvl="1" indent="0">
              <a:buClr>
                <a:srgbClr val="CC0000"/>
              </a:buClr>
              <a:buNone/>
            </a:pPr>
            <a:endParaRPr lang="en-US" sz="800" dirty="0"/>
          </a:p>
          <a:p>
            <a:pPr marL="0" indent="0">
              <a:buClr>
                <a:srgbClr val="CC0000"/>
              </a:buClr>
              <a:buNone/>
            </a:pPr>
            <a:r>
              <a:rPr lang="en-US" sz="3200" dirty="0">
                <a:solidFill>
                  <a:srgbClr val="000000"/>
                </a:solidFill>
              </a:rPr>
              <a:t>Applications</a:t>
            </a:r>
          </a:p>
          <a:p>
            <a:pPr marL="33334" indent="0">
              <a:buClr>
                <a:srgbClr val="CC0000"/>
              </a:buClr>
              <a:buNone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6019800"/>
            <a:ext cx="6705600" cy="762000"/>
            <a:chOff x="1371600" y="6019800"/>
            <a:chExt cx="6705600" cy="762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314" y="6019800"/>
              <a:ext cx="1136489" cy="762000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24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716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6114" y="6200170"/>
              <a:ext cx="681086" cy="39305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9509" y="6240247"/>
              <a:ext cx="941747" cy="35782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62714" y="6243498"/>
              <a:ext cx="332381" cy="3346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15653" y="6196923"/>
              <a:ext cx="434408" cy="4324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53000" y="6172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609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38203" y="3362980"/>
            <a:ext cx="4057445" cy="1384995"/>
            <a:chOff x="838200" y="4353580"/>
            <a:chExt cx="4057445" cy="1384995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4353580"/>
              <a:ext cx="4057445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Key conditions:</a:t>
              </a:r>
            </a:p>
            <a:p>
              <a:pPr marL="914297" lvl="1" indent="-457172">
                <a:buFont typeface="Arial"/>
                <a:buChar char="•"/>
              </a:pPr>
              <a:r>
                <a:rPr lang="en-US" sz="2800" dirty="0">
                  <a:solidFill>
                    <a:srgbClr val="0000FF"/>
                  </a:solidFill>
                </a:rPr>
                <a:t>   </a:t>
              </a:r>
            </a:p>
            <a:p>
              <a:pPr marL="914297" lvl="1" indent="-457172">
                <a:buFont typeface="Arial"/>
                <a:buChar char="•"/>
              </a:pPr>
              <a:r>
                <a:rPr lang="en-US" sz="2800" dirty="0" err="1">
                  <a:solidFill>
                    <a:srgbClr val="0000FF"/>
                  </a:solidFill>
                </a:rPr>
                <a:t>Jacobian</a:t>
              </a:r>
              <a:r>
                <a:rPr lang="en-US" sz="2800" dirty="0">
                  <a:solidFill>
                    <a:srgbClr val="0000FF"/>
                  </a:solidFill>
                </a:rPr>
                <a:t> condition </a:t>
              </a: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42989954"/>
                </p:ext>
              </p:extLst>
            </p:nvPr>
          </p:nvGraphicFramePr>
          <p:xfrm>
            <a:off x="1752600" y="4800600"/>
            <a:ext cx="14478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838" name="Equation" r:id="rId4" imgW="622300" imgH="228600" progId="Equation.3">
                    <p:embed/>
                  </p:oleObj>
                </mc:Choice>
                <mc:Fallback>
                  <p:oleObj name="Equation" r:id="rId4" imgW="6223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600" y="4800600"/>
                          <a:ext cx="14478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6019800" y="6443246"/>
            <a:ext cx="2971800" cy="338546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</a:rPr>
              <a:t>Gan</a:t>
            </a:r>
            <a:r>
              <a:rPr lang="en-US" sz="1600" dirty="0">
                <a:solidFill>
                  <a:srgbClr val="0000FF"/>
                </a:solidFill>
              </a:rPr>
              <a:t>, Li, </a:t>
            </a:r>
            <a:r>
              <a:rPr lang="en-US" sz="1600" dirty="0" err="1">
                <a:solidFill>
                  <a:srgbClr val="0000FF"/>
                </a:solidFill>
              </a:rPr>
              <a:t>Topcu</a:t>
            </a:r>
            <a:r>
              <a:rPr lang="en-US" sz="1600" dirty="0">
                <a:solidFill>
                  <a:srgbClr val="0000FF"/>
                </a:solidFill>
              </a:rPr>
              <a:t>, Low TAC2014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3" y="5257801"/>
            <a:ext cx="5386653" cy="138498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b="1" u="sng" dirty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>
                <a:solidFill>
                  <a:srgbClr val="0000FF"/>
                </a:solidFill>
              </a:rPr>
              <a:t>       </a:t>
            </a:r>
            <a:r>
              <a:rPr lang="en-US" sz="2800" dirty="0">
                <a:solidFill>
                  <a:srgbClr val="000000"/>
                </a:solidFill>
              </a:rPr>
              <a:t>SOCP relaxation is exact for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       radial networks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2. Voltage upper bounds</a:t>
            </a:r>
            <a:endParaRPr lang="en-US" sz="36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702970"/>
              </p:ext>
            </p:extLst>
          </p:nvPr>
        </p:nvGraphicFramePr>
        <p:xfrm>
          <a:off x="2222504" y="1165229"/>
          <a:ext cx="56499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839" name="Equation" r:id="rId6" imgW="6057900" imgH="698500" progId="Equation.3">
                  <p:embed/>
                </p:oleObj>
              </mc:Choice>
              <mc:Fallback>
                <p:oleObj name="Equation" r:id="rId6" imgW="60579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4" y="1165229"/>
                        <a:ext cx="5649913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067705"/>
              </p:ext>
            </p:extLst>
          </p:nvPr>
        </p:nvGraphicFramePr>
        <p:xfrm>
          <a:off x="2220913" y="2079625"/>
          <a:ext cx="56515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840" name="Equation" r:id="rId8" imgW="6057900" imgH="723900" progId="Equation.3">
                  <p:embed/>
                </p:oleObj>
              </mc:Choice>
              <mc:Fallback>
                <p:oleObj name="Equation" r:id="rId8" imgW="60579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0913" y="2079625"/>
                        <a:ext cx="5651500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38203" y="1219200"/>
            <a:ext cx="1022552" cy="52321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OPF: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2139017"/>
            <a:ext cx="1302026" cy="52321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SOCP: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4004" y="4267204"/>
            <a:ext cx="3263363" cy="646323"/>
          </a:xfrm>
          <a:prstGeom prst="rect">
            <a:avLst/>
          </a:prstGeom>
          <a:noFill/>
          <a:ln w="28575" cmpd="sng">
            <a:solidFill>
              <a:srgbClr val="A3B2C1"/>
            </a:solidFill>
          </a:ln>
        </p:spPr>
        <p:txBody>
          <a:bodyPr wrap="none" lIns="91436" tIns="45716" rIns="91436" bIns="45716" rtlCol="0">
            <a:spAutoFit/>
          </a:bodyPr>
          <a:lstStyle/>
          <a:p>
            <a:r>
              <a:rPr lang="en-US" dirty="0" smtClean="0"/>
              <a:t>satisfied with large margin in </a:t>
            </a:r>
          </a:p>
          <a:p>
            <a:r>
              <a:rPr lang="en-US" dirty="0" smtClean="0"/>
              <a:t>IEEE circuits and SCE circuits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4724404"/>
            <a:ext cx="3124200" cy="2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36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 bwMode="auto">
          <a:xfrm>
            <a:off x="3757238" y="4940082"/>
            <a:ext cx="1576762" cy="685800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0000FF"/>
                </a:solidFill>
              </a:rPr>
              <a:t>exactness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OPF: extensions</a:t>
            </a:r>
            <a:endParaRPr lang="en-US" sz="2800" dirty="0"/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4519238" y="3873282"/>
            <a:ext cx="0" cy="1066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A3B2C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609600" y="1295400"/>
            <a:ext cx="2971800" cy="2578120"/>
            <a:chOff x="609600" y="1003518"/>
            <a:chExt cx="2971800" cy="2578120"/>
          </a:xfrm>
        </p:grpSpPr>
        <p:cxnSp>
          <p:nvCxnSpPr>
            <p:cNvPr id="42" name="Straight Connector 41"/>
            <p:cNvCxnSpPr/>
            <p:nvPr/>
          </p:nvCxnSpPr>
          <p:spPr bwMode="auto">
            <a:xfrm>
              <a:off x="2590800" y="3200400"/>
              <a:ext cx="9906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28" name="Rounded Rectangle 27"/>
            <p:cNvSpPr/>
            <p:nvPr/>
          </p:nvSpPr>
          <p:spPr bwMode="auto">
            <a:xfrm>
              <a:off x="609600" y="2819638"/>
              <a:ext cx="1981200" cy="762000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dirty="0">
                  <a:solidFill>
                    <a:srgbClr val="0000FF"/>
                  </a:solidFill>
                </a:rPr>
                <a:t>distributed</a:t>
              </a:r>
            </a:p>
            <a:p>
              <a:pPr algn="ctr">
                <a:lnSpc>
                  <a:spcPct val="80000"/>
                </a:lnSpc>
              </a:pPr>
              <a:r>
                <a:rPr lang="en-US" sz="2200" dirty="0">
                  <a:solidFill>
                    <a:srgbClr val="0000FF"/>
                  </a:solidFill>
                </a:rPr>
                <a:t>OPF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003518"/>
              <a:ext cx="1881495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Kim, </a:t>
              </a:r>
              <a:r>
                <a:rPr lang="en-US" sz="1400" dirty="0" err="1"/>
                <a:t>Baldick</a:t>
              </a:r>
              <a:r>
                <a:rPr lang="en-US" sz="1400" dirty="0"/>
                <a:t> 1997</a:t>
              </a:r>
            </a:p>
            <a:p>
              <a:r>
                <a:rPr lang="en-US" sz="1400" dirty="0" err="1"/>
                <a:t>Dall’Anese</a:t>
              </a:r>
              <a:r>
                <a:rPr lang="en-US" sz="1400" dirty="0"/>
                <a:t> et al 2012</a:t>
              </a:r>
            </a:p>
            <a:p>
              <a:r>
                <a:rPr lang="en-US" sz="1400" dirty="0"/>
                <a:t>Lam et al 2012</a:t>
              </a:r>
            </a:p>
            <a:p>
              <a:r>
                <a:rPr lang="en-US" sz="1400" dirty="0" err="1"/>
                <a:t>Kraning</a:t>
              </a:r>
              <a:r>
                <a:rPr lang="en-US" sz="1400" dirty="0"/>
                <a:t> et al 2013</a:t>
              </a:r>
            </a:p>
            <a:p>
              <a:r>
                <a:rPr lang="en-US" sz="1400" dirty="0" err="1"/>
                <a:t>Devane</a:t>
              </a:r>
              <a:r>
                <a:rPr lang="en-US" sz="1400" dirty="0"/>
                <a:t>, </a:t>
              </a:r>
              <a:r>
                <a:rPr lang="en-US" sz="1400" dirty="0" err="1"/>
                <a:t>Lestas</a:t>
              </a:r>
              <a:r>
                <a:rPr lang="en-US" sz="1400" dirty="0"/>
                <a:t> 2013</a:t>
              </a:r>
            </a:p>
            <a:p>
              <a:r>
                <a:rPr lang="en-US" sz="1400" dirty="0"/>
                <a:t>Sun et al 2013</a:t>
              </a:r>
            </a:p>
            <a:p>
              <a:r>
                <a:rPr lang="en-US" sz="1400" dirty="0"/>
                <a:t>Li et al 2013</a:t>
              </a:r>
            </a:p>
            <a:p>
              <a:r>
                <a:rPr lang="en-US" sz="1400" dirty="0" err="1"/>
                <a:t>Peng</a:t>
              </a:r>
              <a:r>
                <a:rPr lang="en-US" sz="1400" dirty="0"/>
                <a:t>, Low 2014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86400" y="3797082"/>
            <a:ext cx="2660462" cy="2872264"/>
            <a:chOff x="5486400" y="3505200"/>
            <a:chExt cx="2660462" cy="2872264"/>
          </a:xfrm>
        </p:grpSpPr>
        <p:grpSp>
          <p:nvGrpSpPr>
            <p:cNvPr id="30" name="Group 29"/>
            <p:cNvGrpSpPr/>
            <p:nvPr/>
          </p:nvGrpSpPr>
          <p:grpSpPr>
            <a:xfrm>
              <a:off x="5486400" y="3505200"/>
              <a:ext cx="2590800" cy="2133600"/>
              <a:chOff x="5181600" y="2895600"/>
              <a:chExt cx="2590800" cy="2133600"/>
            </a:xfrm>
          </p:grpSpPr>
          <p:sp>
            <p:nvSpPr>
              <p:cNvPr id="29" name="Rounded Rectangle 28"/>
              <p:cNvSpPr/>
              <p:nvPr/>
            </p:nvSpPr>
            <p:spPr bwMode="auto">
              <a:xfrm>
                <a:off x="5791200" y="4038600"/>
                <a:ext cx="1981200" cy="990600"/>
              </a:xfrm>
              <a:prstGeom prst="round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7F805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7F8055"/>
                    </a:solidFill>
                  </a:rPr>
                  <a:t>moment/</a:t>
                </a:r>
                <a:r>
                  <a:rPr lang="en-US" sz="2200" dirty="0" err="1">
                    <a:solidFill>
                      <a:srgbClr val="7F8055"/>
                    </a:solidFill>
                  </a:rPr>
                  <a:t>SoS</a:t>
                </a:r>
                <a:r>
                  <a:rPr lang="en-US" sz="2200" dirty="0">
                    <a:solidFill>
                      <a:srgbClr val="7F8055"/>
                    </a:solidFill>
                  </a:rPr>
                  <a:t>,</a:t>
                </a:r>
              </a:p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7F8055"/>
                    </a:solidFill>
                  </a:rPr>
                  <a:t>based</a:t>
                </a:r>
              </a:p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7F8055"/>
                    </a:solidFill>
                  </a:rPr>
                  <a:t>relaxation</a:t>
                </a:r>
              </a:p>
            </p:txBody>
          </p:sp>
          <p:cxnSp>
            <p:nvCxnSpPr>
              <p:cNvPr id="37" name="Straight Connector 36"/>
              <p:cNvCxnSpPr>
                <a:stCxn id="29" idx="0"/>
              </p:cNvCxnSpPr>
              <p:nvPr/>
            </p:nvCxnSpPr>
            <p:spPr bwMode="auto">
              <a:xfrm flipH="1" flipV="1">
                <a:off x="5181600" y="2895600"/>
                <a:ext cx="1600200" cy="11430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A3B2C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  <p:sp>
          <p:nvSpPr>
            <p:cNvPr id="21" name="TextBox 20"/>
            <p:cNvSpPr txBox="1"/>
            <p:nvPr/>
          </p:nvSpPr>
          <p:spPr>
            <a:xfrm>
              <a:off x="6096000" y="5638800"/>
              <a:ext cx="20508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Molzahn</a:t>
              </a:r>
              <a:r>
                <a:rPr lang="en-US" sz="1400" dirty="0"/>
                <a:t>, </a:t>
              </a:r>
              <a:r>
                <a:rPr lang="en-US" sz="1400" dirty="0" err="1"/>
                <a:t>Hiskens</a:t>
              </a:r>
              <a:r>
                <a:rPr lang="en-US" sz="1400" dirty="0"/>
                <a:t> 2014</a:t>
              </a:r>
            </a:p>
            <a:p>
              <a:r>
                <a:rPr lang="en-US" sz="1400" dirty="0" err="1"/>
                <a:t>Josz</a:t>
              </a:r>
              <a:r>
                <a:rPr lang="en-US" sz="1400" dirty="0"/>
                <a:t> et al 2014</a:t>
              </a:r>
            </a:p>
            <a:p>
              <a:r>
                <a:rPr lang="en-US" sz="1400" dirty="0" err="1"/>
                <a:t>Ghaddar</a:t>
              </a:r>
              <a:r>
                <a:rPr lang="en-US" sz="1400" dirty="0"/>
                <a:t> et al 2014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43000" y="3797082"/>
            <a:ext cx="2514600" cy="2438400"/>
            <a:chOff x="1143000" y="3505200"/>
            <a:chExt cx="2514600" cy="2438400"/>
          </a:xfrm>
        </p:grpSpPr>
        <p:grpSp>
          <p:nvGrpSpPr>
            <p:cNvPr id="26" name="Group 25"/>
            <p:cNvGrpSpPr/>
            <p:nvPr/>
          </p:nvGrpSpPr>
          <p:grpSpPr>
            <a:xfrm>
              <a:off x="1219200" y="3505200"/>
              <a:ext cx="2438400" cy="1828800"/>
              <a:chOff x="914400" y="2895600"/>
              <a:chExt cx="2438400" cy="1828800"/>
            </a:xfrm>
          </p:grpSpPr>
          <p:sp>
            <p:nvSpPr>
              <p:cNvPr id="34" name="Rounded Rectangle 33"/>
              <p:cNvSpPr/>
              <p:nvPr/>
            </p:nvSpPr>
            <p:spPr bwMode="auto">
              <a:xfrm>
                <a:off x="914400" y="4038600"/>
                <a:ext cx="1752600" cy="685800"/>
              </a:xfrm>
              <a:prstGeom prst="round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FF"/>
                    </a:solidFill>
                  </a:rPr>
                  <a:t>multiphase</a:t>
                </a:r>
              </a:p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FF"/>
                    </a:solidFill>
                  </a:rPr>
                  <a:t>unbalanced</a:t>
                </a:r>
              </a:p>
            </p:txBody>
          </p:sp>
          <p:cxnSp>
            <p:nvCxnSpPr>
              <p:cNvPr id="35" name="Straight Connector 34"/>
              <p:cNvCxnSpPr>
                <a:stCxn id="34" idx="0"/>
              </p:cNvCxnSpPr>
              <p:nvPr/>
            </p:nvCxnSpPr>
            <p:spPr bwMode="auto">
              <a:xfrm flipV="1">
                <a:off x="1790700" y="2895600"/>
                <a:ext cx="1562100" cy="11430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A3B2C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  <p:sp>
          <p:nvSpPr>
            <p:cNvPr id="25" name="TextBox 24"/>
            <p:cNvSpPr txBox="1"/>
            <p:nvPr/>
          </p:nvSpPr>
          <p:spPr>
            <a:xfrm>
              <a:off x="1143000" y="5420380"/>
              <a:ext cx="188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Dall’Anese</a:t>
              </a:r>
              <a:r>
                <a:rPr lang="en-US" sz="1400" dirty="0"/>
                <a:t> et al 2012</a:t>
              </a:r>
            </a:p>
            <a:p>
              <a:r>
                <a:rPr lang="en-US" sz="1400" dirty="0" err="1"/>
                <a:t>Gan</a:t>
              </a:r>
              <a:r>
                <a:rPr lang="en-US" sz="1400" dirty="0"/>
                <a:t>, Low 2014</a:t>
              </a:r>
            </a:p>
          </p:txBody>
        </p:sp>
      </p:grpSp>
      <p:sp>
        <p:nvSpPr>
          <p:cNvPr id="23" name="Rounded Rectangle 22"/>
          <p:cNvSpPr/>
          <p:nvPr/>
        </p:nvSpPr>
        <p:spPr bwMode="auto">
          <a:xfrm>
            <a:off x="3581400" y="3035082"/>
            <a:ext cx="1981200" cy="838200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344">
              <a:lnSpc>
                <a:spcPct val="80000"/>
              </a:lnSpc>
            </a:pPr>
            <a:r>
              <a:rPr lang="en-US" sz="2200" dirty="0" err="1">
                <a:solidFill>
                  <a:srgbClr val="0000FF"/>
                </a:solidFill>
              </a:rPr>
              <a:t>semidefinite</a:t>
            </a:r>
            <a:r>
              <a:rPr lang="en-US" sz="2200" dirty="0">
                <a:solidFill>
                  <a:srgbClr val="0000FF"/>
                </a:solidFill>
              </a:rPr>
              <a:t> relaxations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05200" y="1587282"/>
            <a:ext cx="1981200" cy="1447800"/>
            <a:chOff x="3505200" y="1295400"/>
            <a:chExt cx="1981200" cy="1447800"/>
          </a:xfrm>
        </p:grpSpPr>
        <p:sp>
          <p:nvSpPr>
            <p:cNvPr id="52" name="Rounded Rectangle 51"/>
            <p:cNvSpPr/>
            <p:nvPr/>
          </p:nvSpPr>
          <p:spPr bwMode="auto">
            <a:xfrm>
              <a:off x="3505200" y="1295400"/>
              <a:ext cx="1981200" cy="4572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applications</a:t>
              </a:r>
            </a:p>
          </p:txBody>
        </p:sp>
        <p:cxnSp>
          <p:nvCxnSpPr>
            <p:cNvPr id="27" name="Straight Connector 26"/>
            <p:cNvCxnSpPr>
              <a:stCxn id="52" idx="2"/>
            </p:cNvCxnSpPr>
            <p:nvPr/>
          </p:nvCxnSpPr>
          <p:spPr bwMode="auto">
            <a:xfrm>
              <a:off x="4495800" y="1752600"/>
              <a:ext cx="0" cy="9906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2" name="Group 1"/>
          <p:cNvGrpSpPr/>
          <p:nvPr/>
        </p:nvGrpSpPr>
        <p:grpSpPr>
          <a:xfrm>
            <a:off x="5562600" y="1892082"/>
            <a:ext cx="3124200" cy="1981200"/>
            <a:chOff x="5562600" y="1600200"/>
            <a:chExt cx="3124200" cy="1981200"/>
          </a:xfrm>
        </p:grpSpPr>
        <p:cxnSp>
          <p:nvCxnSpPr>
            <p:cNvPr id="50" name="Straight Connector 49"/>
            <p:cNvCxnSpPr/>
            <p:nvPr/>
          </p:nvCxnSpPr>
          <p:spPr bwMode="auto">
            <a:xfrm flipH="1">
              <a:off x="5562600" y="3200400"/>
              <a:ext cx="9906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32" name="Rounded Rectangle 31"/>
            <p:cNvSpPr/>
            <p:nvPr/>
          </p:nvSpPr>
          <p:spPr bwMode="auto">
            <a:xfrm>
              <a:off x="6553200" y="2590800"/>
              <a:ext cx="2133600" cy="9906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B&amp;B,</a:t>
              </a:r>
            </a:p>
            <a:p>
              <a:pPr algn="ctr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rank min,</a:t>
              </a:r>
            </a:p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QC relaxation,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42912" y="1600200"/>
              <a:ext cx="189148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Phan</a:t>
              </a:r>
              <a:r>
                <a:rPr lang="en-US" sz="1400" dirty="0"/>
                <a:t> 2012</a:t>
              </a:r>
            </a:p>
            <a:p>
              <a:r>
                <a:rPr lang="en-US" sz="1400" dirty="0" err="1"/>
                <a:t>Gopalakrishnan</a:t>
              </a:r>
              <a:r>
                <a:rPr lang="en-US" sz="1400" dirty="0"/>
                <a:t> 2012</a:t>
              </a:r>
            </a:p>
            <a:p>
              <a:r>
                <a:rPr lang="en-US" sz="1400" dirty="0" err="1"/>
                <a:t>Louca</a:t>
              </a:r>
              <a:r>
                <a:rPr lang="en-US" sz="1400" dirty="0"/>
                <a:t> et al 2013</a:t>
              </a:r>
            </a:p>
            <a:p>
              <a:r>
                <a:rPr lang="en-US" sz="1400" dirty="0" err="1"/>
                <a:t>Hijazi</a:t>
              </a:r>
              <a:r>
                <a:rPr lang="en-US" sz="1400" dirty="0"/>
                <a:t> et al 2013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33804" y="5702085"/>
            <a:ext cx="1512333" cy="954099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400" dirty="0" err="1"/>
              <a:t>ext</a:t>
            </a:r>
            <a:r>
              <a:rPr lang="en-US" sz="1400" dirty="0"/>
              <a:t> refs in Low</a:t>
            </a:r>
          </a:p>
          <a:p>
            <a:r>
              <a:rPr lang="en-US" sz="1400" dirty="0"/>
              <a:t>TCNS 2014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00FF"/>
                </a:solidFill>
              </a:rPr>
              <a:t>Louca</a:t>
            </a:r>
            <a:r>
              <a:rPr lang="en-US" sz="1400" dirty="0">
                <a:solidFill>
                  <a:srgbClr val="0000FF"/>
                </a:solidFill>
              </a:rPr>
              <a:t> et al 2014</a:t>
            </a:r>
          </a:p>
        </p:txBody>
      </p:sp>
    </p:spTree>
    <p:extLst>
      <p:ext uri="{BB962C8B-B14F-4D97-AF65-F5344CB8AC3E}">
        <p14:creationId xmlns:p14="http://schemas.microsoft.com/office/powerpoint/2010/main" val="3155454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BFBFBF"/>
                </a:solidFill>
              </a:rPr>
              <a:t>Overview &amp; challenges</a:t>
            </a:r>
          </a:p>
          <a:p>
            <a:pPr lvl="1"/>
            <a:endParaRPr lang="en-US" sz="800" dirty="0"/>
          </a:p>
          <a:p>
            <a:pPr marL="0" indent="0">
              <a:buNone/>
            </a:pPr>
            <a:r>
              <a:rPr lang="en-US" sz="3200" dirty="0">
                <a:solidFill>
                  <a:srgbClr val="BFBFBF"/>
                </a:solidFill>
              </a:rPr>
              <a:t>Optimal power flow (OPF)</a:t>
            </a:r>
          </a:p>
          <a:p>
            <a:pPr marL="0" lvl="1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/>
              <a:t>Frequency regulation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oad-side participation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en-US" dirty="0" smtClean="0"/>
              <a:t>lgorithm design and stability</a:t>
            </a:r>
            <a:endParaRPr lang="en-US" dirty="0"/>
          </a:p>
          <a:p>
            <a:pPr marL="471411" lvl="1" indent="0">
              <a:buClr>
                <a:srgbClr val="CC0000"/>
              </a:buClr>
              <a:buNone/>
            </a:pPr>
            <a:endParaRPr lang="en-US" sz="800" dirty="0"/>
          </a:p>
          <a:p>
            <a:pPr marL="0" indent="0">
              <a:buClr>
                <a:srgbClr val="CC0000"/>
              </a:buClr>
              <a:buNone/>
            </a:pPr>
            <a:r>
              <a:rPr lang="en-US" sz="3200" dirty="0">
                <a:solidFill>
                  <a:srgbClr val="000000"/>
                </a:solidFill>
              </a:rPr>
              <a:t>Applications</a:t>
            </a:r>
          </a:p>
          <a:p>
            <a:pPr marL="33334" indent="0">
              <a:buClr>
                <a:srgbClr val="CC0000"/>
              </a:buClr>
              <a:buNone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6019800"/>
            <a:ext cx="6705600" cy="762000"/>
            <a:chOff x="1371600" y="6019800"/>
            <a:chExt cx="6705600" cy="762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314" y="6019800"/>
              <a:ext cx="1136489" cy="762000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24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716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6114" y="6200170"/>
              <a:ext cx="681086" cy="39305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9509" y="6240247"/>
              <a:ext cx="941747" cy="35782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62714" y="6243498"/>
              <a:ext cx="332381" cy="3346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15653" y="6196923"/>
              <a:ext cx="434408" cy="4324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53000" y="6172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576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381691"/>
            <a:ext cx="4114800" cy="40010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FF"/>
            </a:solidFill>
          </a:ln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2011 Southwest blackout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938" y="5071646"/>
            <a:ext cx="823054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(1 min)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81" y="2590800"/>
            <a:ext cx="6886123" cy="3725646"/>
          </a:xfrm>
          <a:prstGeom prst="rect">
            <a:avLst/>
          </a:prstGeom>
        </p:spPr>
      </p:pic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458200" cy="1447800"/>
          </a:xfrm>
        </p:spPr>
        <p:txBody>
          <a:bodyPr>
            <a:normAutofit/>
          </a:bodyPr>
          <a:lstStyle/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All buses synchronized to same nominal frequency (US: 60 Hz; Europe: 50 Hz)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Supply-demand imbalance </a:t>
            </a:r>
            <a:r>
              <a:rPr lang="en-US" altLang="zh-CN" sz="2200" dirty="0">
                <a:ea typeface="宋体" pitchFamily="2" charset="-122"/>
                <a:sym typeface="Wingdings"/>
              </a:rPr>
              <a:t> f</a:t>
            </a:r>
            <a:r>
              <a:rPr lang="en-US" altLang="zh-CN" sz="2200" dirty="0">
                <a:ea typeface="宋体" pitchFamily="2" charset="-122"/>
              </a:rPr>
              <a:t>requency fluctuation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Motivation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1305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1676402"/>
            <a:ext cx="4267200" cy="830989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FF"/>
            </a:solidFill>
          </a:ln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Imagine when we have 33%+ renewable generation 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938" y="5071646"/>
            <a:ext cx="823054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(1 min)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4191000"/>
            <a:ext cx="937168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(10 min)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 l="4205" r="5814"/>
          <a:stretch>
            <a:fillRect/>
          </a:stretch>
        </p:blipFill>
        <p:spPr bwMode="auto">
          <a:xfrm>
            <a:off x="76200" y="1219200"/>
            <a:ext cx="4241800" cy="26177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3729041" y="3138491"/>
            <a:ext cx="5338763" cy="3643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Motivation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1129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Frequency control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1905000" y="4126468"/>
            <a:ext cx="5410200" cy="2045732"/>
            <a:chOff x="152400" y="2743200"/>
            <a:chExt cx="5410200" cy="2045732"/>
          </a:xfrm>
        </p:grpSpPr>
        <p:cxnSp>
          <p:nvCxnSpPr>
            <p:cNvPr id="42" name="Straight Connector 41"/>
            <p:cNvCxnSpPr/>
            <p:nvPr/>
          </p:nvCxnSpPr>
          <p:spPr bwMode="auto">
            <a:xfrm flipH="1">
              <a:off x="152400" y="4419600"/>
              <a:ext cx="54102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3" name="TextBox 2"/>
            <p:cNvSpPr txBox="1"/>
            <p:nvPr/>
          </p:nvSpPr>
          <p:spPr>
            <a:xfrm>
              <a:off x="838200" y="4419600"/>
              <a:ext cx="5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05000" y="4419600"/>
              <a:ext cx="55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90800" y="4419600"/>
              <a:ext cx="749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min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86200" y="4419600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 min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304800" y="3581400"/>
              <a:ext cx="15240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>
                  <a:solidFill>
                    <a:srgbClr val="7F8055"/>
                  </a:solidFill>
                </a:rPr>
                <a:t>primary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err="1">
                  <a:solidFill>
                    <a:srgbClr val="7F8055"/>
                  </a:solidFill>
                </a:rPr>
                <a:t>freq</a:t>
              </a:r>
              <a:r>
                <a:rPr lang="en-US" sz="2000" dirty="0">
                  <a:solidFill>
                    <a:srgbClr val="7F8055"/>
                  </a:solidFill>
                </a:rPr>
                <a:t> control</a:t>
              </a: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6096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secondary </a:t>
              </a:r>
              <a:r>
                <a:rPr lang="en-US" sz="2200" dirty="0" err="1">
                  <a:solidFill>
                    <a:srgbClr val="7F8055"/>
                  </a:solidFill>
                </a:rPr>
                <a:t>freq</a:t>
              </a:r>
              <a:r>
                <a:rPr lang="en-US" sz="2200" dirty="0">
                  <a:solidFill>
                    <a:srgbClr val="7F8055"/>
                  </a:solidFill>
                </a:rPr>
                <a:t> control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5908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economic</a:t>
              </a:r>
            </a:p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dispatch</a:t>
              </a:r>
            </a:p>
          </p:txBody>
        </p:sp>
      </p:grp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19200"/>
            <a:ext cx="80772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dirty="0">
                <a:ea typeface="宋体" pitchFamily="2" charset="-122"/>
              </a:rPr>
              <a:t>Traditionally done on generator-side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primary: rebalance power, resynchronize </a:t>
            </a:r>
            <a:r>
              <a:rPr lang="en-US" altLang="zh-CN" sz="2200" dirty="0" err="1">
                <a:ea typeface="宋体" pitchFamily="2" charset="-122"/>
              </a:rPr>
              <a:t>freq</a:t>
            </a:r>
            <a:endParaRPr lang="en-US" altLang="zh-CN" sz="2200" dirty="0">
              <a:ea typeface="宋体" pitchFamily="2" charset="-122"/>
            </a:endParaRP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secondary: restore nominal </a:t>
            </a:r>
            <a:r>
              <a:rPr lang="en-US" altLang="zh-CN" sz="2200" dirty="0" err="1">
                <a:ea typeface="宋体" pitchFamily="2" charset="-122"/>
              </a:rPr>
              <a:t>freq</a:t>
            </a:r>
            <a:r>
              <a:rPr lang="en-US" altLang="zh-CN" sz="2200" dirty="0">
                <a:ea typeface="宋体" pitchFamily="2" charset="-122"/>
              </a:rPr>
              <a:t> &amp; inter-area flows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tertiary (EC): maximize economic efficiency</a:t>
            </a:r>
          </a:p>
        </p:txBody>
      </p:sp>
    </p:spTree>
    <p:extLst>
      <p:ext uri="{BB962C8B-B14F-4D97-AF65-F5344CB8AC3E}">
        <p14:creationId xmlns:p14="http://schemas.microsoft.com/office/powerpoint/2010/main" val="8396626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load-side participation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1905000" y="4812268"/>
            <a:ext cx="5410200" cy="2045732"/>
            <a:chOff x="152400" y="2743200"/>
            <a:chExt cx="5410200" cy="2045732"/>
          </a:xfrm>
        </p:grpSpPr>
        <p:cxnSp>
          <p:nvCxnSpPr>
            <p:cNvPr id="42" name="Straight Connector 41"/>
            <p:cNvCxnSpPr/>
            <p:nvPr/>
          </p:nvCxnSpPr>
          <p:spPr bwMode="auto">
            <a:xfrm flipH="1">
              <a:off x="152400" y="4419600"/>
              <a:ext cx="54102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3" name="TextBox 2"/>
            <p:cNvSpPr txBox="1"/>
            <p:nvPr/>
          </p:nvSpPr>
          <p:spPr>
            <a:xfrm>
              <a:off x="838200" y="4419600"/>
              <a:ext cx="5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05000" y="4419600"/>
              <a:ext cx="55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90800" y="4419600"/>
              <a:ext cx="749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min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86200" y="4419600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 min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304800" y="3581400"/>
              <a:ext cx="15240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>
                  <a:solidFill>
                    <a:srgbClr val="0000FF"/>
                  </a:solidFill>
                </a:rPr>
                <a:t>primary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err="1">
                  <a:solidFill>
                    <a:srgbClr val="0000FF"/>
                  </a:solidFill>
                </a:rPr>
                <a:t>freq</a:t>
              </a:r>
              <a:r>
                <a:rPr lang="en-US" sz="2000" dirty="0">
                  <a:solidFill>
                    <a:srgbClr val="0000FF"/>
                  </a:solidFill>
                </a:rPr>
                <a:t> control</a:t>
              </a: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6096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0000FF"/>
                  </a:solidFill>
                </a:rPr>
                <a:t>secondary </a:t>
              </a:r>
              <a:r>
                <a:rPr lang="en-US" sz="2200" dirty="0" err="1">
                  <a:solidFill>
                    <a:srgbClr val="0000FF"/>
                  </a:solidFill>
                </a:rPr>
                <a:t>freq</a:t>
              </a:r>
              <a:r>
                <a:rPr lang="en-US" sz="2200" dirty="0">
                  <a:solidFill>
                    <a:srgbClr val="0000FF"/>
                  </a:solidFill>
                </a:rPr>
                <a:t> control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5908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economic</a:t>
              </a:r>
            </a:p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dispatch</a:t>
              </a:r>
            </a:p>
          </p:txBody>
        </p:sp>
      </p:grp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19200"/>
            <a:ext cx="79248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dirty="0">
                <a:solidFill>
                  <a:srgbClr val="0000FF"/>
                </a:solidFill>
                <a:ea typeface="宋体" pitchFamily="2" charset="-122"/>
              </a:rPr>
              <a:t>Ubiquitous continuous </a:t>
            </a:r>
            <a:r>
              <a:rPr lang="en-US" altLang="zh-CN" sz="2600" dirty="0">
                <a:ea typeface="宋体" pitchFamily="2" charset="-122"/>
              </a:rPr>
              <a:t>load-side control can supplement generator-side control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faster (no/low inertia)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no extra waste or emission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more reliable (large #)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better localize disturbances</a:t>
            </a:r>
          </a:p>
          <a:p>
            <a:pPr lvl="1" eaLnBrk="1" hangingPunct="1"/>
            <a:r>
              <a:rPr lang="en-US" altLang="zh-CN" sz="2200" dirty="0">
                <a:ea typeface="宋体" pitchFamily="2" charset="-122"/>
              </a:rPr>
              <a:t>reducing generator-side control capacity</a:t>
            </a:r>
          </a:p>
        </p:txBody>
      </p:sp>
    </p:spTree>
    <p:extLst>
      <p:ext uri="{BB962C8B-B14F-4D97-AF65-F5344CB8AC3E}">
        <p14:creationId xmlns:p14="http://schemas.microsoft.com/office/powerpoint/2010/main" val="18651721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315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What is the potential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57785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4" y="3306700"/>
            <a:ext cx="3525569" cy="3551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4" y="4343403"/>
            <a:ext cx="3826681" cy="1015655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u="sng">
                <a:solidFill>
                  <a:srgbClr val="0000FF"/>
                </a:solidFill>
              </a:rPr>
              <a:t>US:</a:t>
            </a:r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>
                <a:solidFill>
                  <a:srgbClr val="0000FF"/>
                </a:solidFill>
              </a:rPr>
              <a:t>operating reserve:  13% of peak</a:t>
            </a:r>
          </a:p>
          <a:p>
            <a:r>
              <a:rPr lang="en-US" sz="2000" dirty="0">
                <a:solidFill>
                  <a:srgbClr val="0000FF"/>
                </a:solidFill>
              </a:rPr>
              <a:t>total GFA capacity: 18%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3350" y="6248400"/>
            <a:ext cx="3652442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Lu &amp; </a:t>
            </a:r>
            <a:r>
              <a:rPr lang="en-US" dirty="0" err="1" smtClean="0">
                <a:solidFill>
                  <a:srgbClr val="000000"/>
                </a:solidFill>
              </a:rPr>
              <a:t>Hammerstrom</a:t>
            </a:r>
            <a:r>
              <a:rPr lang="en-US" dirty="0" smtClean="0">
                <a:solidFill>
                  <a:srgbClr val="000000"/>
                </a:solidFill>
              </a:rPr>
              <a:t> (2006), PNNL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4" y="1143004"/>
            <a:ext cx="3211127" cy="1200321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lIns="91436" tIns="45716" rIns="91436" bIns="45716" rtlCol="0">
            <a:spAutoFit/>
          </a:bodyPr>
          <a:lstStyle/>
          <a:p>
            <a:pPr marL="285734" indent="-285734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Residential load accounts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for ~1/3 of peak demand</a:t>
            </a:r>
          </a:p>
          <a:p>
            <a:pPr marL="285734" indent="-285734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61% residential appliances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     are Grid Friendly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7391400" y="2362204"/>
            <a:ext cx="0" cy="9906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5257800" y="1676400"/>
            <a:ext cx="6096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77233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"/>
            <a:ext cx="5426086" cy="670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29404" y="6197027"/>
            <a:ext cx="2480559" cy="58476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Callaway, </a:t>
            </a:r>
            <a:r>
              <a:rPr lang="en-US" sz="1600" dirty="0" err="1">
                <a:solidFill>
                  <a:srgbClr val="000000"/>
                </a:solidFill>
              </a:rPr>
              <a:t>Hiskens</a:t>
            </a:r>
            <a:r>
              <a:rPr lang="en-US" sz="1600" dirty="0">
                <a:solidFill>
                  <a:srgbClr val="000000"/>
                </a:solidFill>
              </a:rPr>
              <a:t> (2011)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Callaway (2009)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432141"/>
            <a:ext cx="3454784" cy="1015655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Can household Grid Friendly</a:t>
            </a:r>
          </a:p>
          <a:p>
            <a:r>
              <a:rPr lang="en-US" sz="2000" dirty="0">
                <a:solidFill>
                  <a:srgbClr val="0000FF"/>
                </a:solidFill>
              </a:rPr>
              <a:t>appliances follow its own PV</a:t>
            </a:r>
          </a:p>
          <a:p>
            <a:r>
              <a:rPr lang="en-US" sz="2000" dirty="0">
                <a:solidFill>
                  <a:srgbClr val="0000FF"/>
                </a:solidFill>
              </a:rPr>
              <a:t>production?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9212" y="4267200"/>
            <a:ext cx="2365869" cy="707878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Dynamically adjust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thermostat </a:t>
            </a:r>
            <a:r>
              <a:rPr lang="en-US" sz="2000" dirty="0" err="1">
                <a:solidFill>
                  <a:srgbClr val="0000FF"/>
                </a:solidFill>
              </a:rPr>
              <a:t>setpoint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81000" y="1905000"/>
            <a:ext cx="5181600" cy="182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4" y="2286004"/>
            <a:ext cx="2864879" cy="1200321"/>
          </a:xfrm>
          <a:prstGeom prst="rect">
            <a:avLst/>
          </a:prstGeom>
          <a:noFill/>
          <a:ln w="38100" cmpd="sng">
            <a:solidFill>
              <a:srgbClr val="4F81BD"/>
            </a:solidFill>
          </a:ln>
        </p:spPr>
        <p:txBody>
          <a:bodyPr wrap="none" lIns="91436" tIns="45716" rIns="91436" bIns="45716" rtlCol="0">
            <a:spAutoFit/>
          </a:bodyPr>
          <a:lstStyle/>
          <a:p>
            <a:pPr marL="285734" indent="-285734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60,000 AC</a:t>
            </a:r>
          </a:p>
          <a:p>
            <a:pPr marL="285734" indent="-285734">
              <a:buFont typeface="Arial"/>
              <a:buChar char="•"/>
            </a:pPr>
            <a:r>
              <a:rPr lang="en-US" dirty="0" err="1" smtClean="0">
                <a:solidFill>
                  <a:srgbClr val="0000FF"/>
                </a:solidFill>
              </a:rPr>
              <a:t>avg</a:t>
            </a:r>
            <a:r>
              <a:rPr lang="en-US" dirty="0" smtClean="0">
                <a:solidFill>
                  <a:srgbClr val="0000FF"/>
                </a:solidFill>
              </a:rPr>
              <a:t> demand ~ 140 MW</a:t>
            </a:r>
          </a:p>
          <a:p>
            <a:pPr marL="285734" indent="-285734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wind </a:t>
            </a:r>
            <a:r>
              <a:rPr lang="en-US" dirty="0" err="1" smtClean="0">
                <a:solidFill>
                  <a:srgbClr val="0000FF"/>
                </a:solidFill>
              </a:rPr>
              <a:t>var</a:t>
            </a:r>
            <a:r>
              <a:rPr lang="en-US" dirty="0" smtClean="0">
                <a:solidFill>
                  <a:srgbClr val="0000FF"/>
                </a:solidFill>
              </a:rPr>
              <a:t>: +- 40MW</a:t>
            </a:r>
          </a:p>
          <a:p>
            <a:pPr marL="285734" indent="-285734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temp </a:t>
            </a:r>
            <a:r>
              <a:rPr lang="en-US" dirty="0" err="1" smtClean="0">
                <a:solidFill>
                  <a:srgbClr val="0000FF"/>
                </a:solidFill>
              </a:rPr>
              <a:t>var</a:t>
            </a:r>
            <a:r>
              <a:rPr lang="en-US" dirty="0" smtClean="0">
                <a:solidFill>
                  <a:srgbClr val="0000FF"/>
                </a:solidFill>
              </a:rPr>
              <a:t>: 0.15 </a:t>
            </a:r>
            <a:r>
              <a:rPr lang="en-US" dirty="0" err="1" smtClean="0">
                <a:solidFill>
                  <a:srgbClr val="0000FF"/>
                </a:solidFill>
              </a:rPr>
              <a:t>degC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42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209800"/>
            <a:ext cx="81534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to design </a:t>
            </a:r>
            <a:r>
              <a:rPr lang="en-US" dirty="0" smtClean="0">
                <a:solidFill>
                  <a:srgbClr val="0000FF"/>
                </a:solidFill>
              </a:rPr>
              <a:t>load-side </a:t>
            </a:r>
            <a:r>
              <a:rPr lang="en-US" dirty="0" smtClean="0"/>
              <a:t>frequency control ?</a:t>
            </a:r>
          </a:p>
          <a:p>
            <a:pPr marL="0" indent="0">
              <a:buNone/>
            </a:pPr>
            <a:endParaRPr lang="en-US" altLang="zh-CN" dirty="0"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ea typeface="宋体" pitchFamily="2" charset="-122"/>
              </a:rPr>
              <a:t>How does it interact with generator-side control ?</a:t>
            </a:r>
            <a:endParaRPr lang="en-US" altLang="zh-CN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2602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Watershed moment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52400" y="4191000"/>
            <a:ext cx="8915400" cy="1588"/>
          </a:xfrm>
          <a:prstGeom prst="straightConnector1">
            <a:avLst/>
          </a:prstGeom>
          <a:solidFill>
            <a:schemeClr val="accent1"/>
          </a:solidFill>
          <a:ln w="127000" cap="sq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" y="4953000"/>
            <a:ext cx="1711886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Bell: telephone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rot="5400000">
            <a:off x="-152400" y="4572000"/>
            <a:ext cx="76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52401" y="4355068"/>
            <a:ext cx="698162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1876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" y="3059668"/>
            <a:ext cx="2417007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Tesla: multi-phase AC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>
            <a:off x="-151606" y="3809206"/>
            <a:ext cx="76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52401" y="3669268"/>
            <a:ext cx="698162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1888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5401" y="3724870"/>
            <a:ext cx="3853736" cy="923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Both started as natural monopolies</a:t>
            </a:r>
          </a:p>
          <a:p>
            <a:r>
              <a:rPr lang="en-US" dirty="0">
                <a:solidFill>
                  <a:srgbClr val="000000"/>
                </a:solidFill>
              </a:rPr>
              <a:t>Both provided a single commodity</a:t>
            </a:r>
          </a:p>
          <a:p>
            <a:r>
              <a:rPr lang="en-US" dirty="0">
                <a:solidFill>
                  <a:srgbClr val="000000"/>
                </a:solidFill>
              </a:rPr>
              <a:t>Both grew rapidly through two WWs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 rot="5400000">
            <a:off x="5563394" y="4583668"/>
            <a:ext cx="76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89633" y="4366736"/>
            <a:ext cx="1147203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1980-90s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5400000">
            <a:off x="5563394" y="3820874"/>
            <a:ext cx="76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889633" y="3680936"/>
            <a:ext cx="1147203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1980-90s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6400" y="2782676"/>
            <a:ext cx="1493564" cy="646315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Deregulation</a:t>
            </a:r>
          </a:p>
          <a:p>
            <a:r>
              <a:rPr lang="en-US" dirty="0">
                <a:solidFill>
                  <a:srgbClr val="000000"/>
                </a:solidFill>
              </a:rPr>
              <a:t>started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46284" y="4916276"/>
            <a:ext cx="1493564" cy="646315"/>
          </a:xfrm>
          <a:prstGeom prst="rect">
            <a:avLst/>
          </a:prstGeom>
          <a:solidFill>
            <a:schemeClr val="bg1"/>
          </a:solidFill>
        </p:spPr>
        <p:txBody>
          <a:bodyPr wrap="none" lIns="91432" tIns="45712" rIns="91432" bIns="45712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Deregulation</a:t>
            </a:r>
          </a:p>
          <a:p>
            <a:r>
              <a:rPr lang="en-US" dirty="0">
                <a:solidFill>
                  <a:srgbClr val="000000"/>
                </a:solidFill>
              </a:rPr>
              <a:t>started</a:t>
            </a:r>
          </a:p>
        </p:txBody>
      </p:sp>
      <p:grpSp>
        <p:nvGrpSpPr>
          <p:cNvPr id="2" name="Group 34"/>
          <p:cNvGrpSpPr/>
          <p:nvPr/>
        </p:nvGrpSpPr>
        <p:grpSpPr>
          <a:xfrm>
            <a:off x="523557" y="1143000"/>
            <a:ext cx="8465562" cy="2057400"/>
            <a:chOff x="523553" y="1143000"/>
            <a:chExt cx="8465562" cy="2057400"/>
          </a:xfrm>
        </p:grpSpPr>
        <p:sp>
          <p:nvSpPr>
            <p:cNvPr id="32" name="TextBox 31"/>
            <p:cNvSpPr txBox="1"/>
            <p:nvPr/>
          </p:nvSpPr>
          <p:spPr>
            <a:xfrm>
              <a:off x="523553" y="1143000"/>
              <a:ext cx="8048147" cy="138499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8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Power network will undergo similar </a:t>
              </a:r>
              <a:r>
                <a:rPr lang="en-US" sz="2800" b="1" u="sng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architectural </a:t>
              </a:r>
            </a:p>
            <a:p>
              <a:pPr algn="just"/>
              <a:r>
                <a:rPr lang="en-US" sz="2800" b="1" u="sng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transformation</a:t>
              </a:r>
              <a:r>
                <a:rPr lang="en-US" sz="2800" b="1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sz="28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that phone network went through</a:t>
              </a:r>
            </a:p>
            <a:p>
              <a:pPr algn="just"/>
              <a:r>
                <a:rPr lang="en-US" sz="28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in the last two decades 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7086600" y="3048000"/>
              <a:ext cx="1295400" cy="158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8458200" y="28310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00B050"/>
                  </a:solidFill>
                </a:rPr>
                <a:t>IoT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34007" y="4190992"/>
            <a:ext cx="3691313" cy="2590800"/>
            <a:chOff x="5334000" y="4191000"/>
            <a:chExt cx="3691313" cy="2590800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4763294" y="5142706"/>
              <a:ext cx="1905000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5334000" y="6135469"/>
              <a:ext cx="12837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1969:</a:t>
              </a:r>
            </a:p>
            <a:p>
              <a:r>
                <a:rPr lang="en-US" dirty="0" err="1">
                  <a:solidFill>
                    <a:srgbClr val="000000"/>
                  </a:solidFill>
                </a:rPr>
                <a:t>DARPAnet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3" name="Group 35"/>
            <p:cNvGrpSpPr/>
            <p:nvPr/>
          </p:nvGrpSpPr>
          <p:grpSpPr>
            <a:xfrm>
              <a:off x="6629400" y="5239442"/>
              <a:ext cx="2395913" cy="1502889"/>
              <a:chOff x="6629400" y="5239442"/>
              <a:chExt cx="2395913" cy="1502889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467600" y="6096000"/>
                <a:ext cx="15577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Convergence</a:t>
                </a:r>
              </a:p>
              <a:p>
                <a:r>
                  <a:rPr lang="en-US" dirty="0">
                    <a:solidFill>
                      <a:srgbClr val="000000"/>
                    </a:solidFill>
                  </a:rPr>
                  <a:t>to Internet</a:t>
                </a:r>
              </a:p>
            </p:txBody>
          </p:sp>
          <p:cxnSp>
            <p:nvCxnSpPr>
              <p:cNvPr id="30" name="Straight Arrow Connector 29"/>
              <p:cNvCxnSpPr>
                <a:stCxn id="17" idx="3"/>
              </p:cNvCxnSpPr>
              <p:nvPr/>
            </p:nvCxnSpPr>
            <p:spPr bwMode="auto">
              <a:xfrm>
                <a:off x="7239841" y="5239442"/>
                <a:ext cx="608759" cy="856559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1" name="Straight Arrow Connector 40"/>
              <p:cNvCxnSpPr/>
              <p:nvPr/>
            </p:nvCxnSpPr>
            <p:spPr bwMode="auto">
              <a:xfrm>
                <a:off x="6629400" y="6400800"/>
                <a:ext cx="762000" cy="1588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20394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Literature: load-side control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153400" cy="5486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Original idea</a:t>
            </a:r>
          </a:p>
          <a:p>
            <a:pPr lvl="1"/>
            <a:r>
              <a:rPr lang="en-US" sz="2000" dirty="0" err="1">
                <a:solidFill>
                  <a:srgbClr val="000000"/>
                </a:solidFill>
              </a:rPr>
              <a:t>Schweppe</a:t>
            </a:r>
            <a:r>
              <a:rPr lang="en-US" sz="2000" dirty="0">
                <a:solidFill>
                  <a:srgbClr val="000000"/>
                </a:solidFill>
              </a:rPr>
              <a:t> et al 1979, 1980</a:t>
            </a:r>
            <a:endParaRPr lang="en-US" sz="2000" dirty="0"/>
          </a:p>
          <a:p>
            <a:pPr marL="0" indent="0">
              <a:buNone/>
            </a:pPr>
            <a:r>
              <a:rPr lang="en-US" sz="2400" dirty="0"/>
              <a:t>Small scale trials around the world</a:t>
            </a:r>
          </a:p>
          <a:p>
            <a:pPr lvl="1"/>
            <a:r>
              <a:rPr lang="en-US" sz="2000" dirty="0" err="1"/>
              <a:t>D.Hammerstrom</a:t>
            </a:r>
            <a:r>
              <a:rPr lang="en-US" sz="2000" dirty="0"/>
              <a:t> et al 2007, UK Market Transform </a:t>
            </a:r>
            <a:r>
              <a:rPr lang="en-US" sz="2000" dirty="0" err="1"/>
              <a:t>Programme</a:t>
            </a:r>
            <a:r>
              <a:rPr lang="en-US" sz="2000" dirty="0"/>
              <a:t> 2008</a:t>
            </a:r>
            <a:endParaRPr lang="en-US" sz="1600" dirty="0"/>
          </a:p>
          <a:p>
            <a:pPr marL="0" indent="0">
              <a:buNone/>
            </a:pPr>
            <a:r>
              <a:rPr lang="en-US" sz="2400" dirty="0"/>
              <a:t>Numerical studies </a:t>
            </a:r>
          </a:p>
          <a:p>
            <a:pPr lvl="1"/>
            <a:r>
              <a:rPr lang="en-US" sz="2000" dirty="0" err="1"/>
              <a:t>Trudnowski</a:t>
            </a:r>
            <a:r>
              <a:rPr lang="en-US" sz="2000" dirty="0"/>
              <a:t> et al 2006, Lu and </a:t>
            </a:r>
            <a:r>
              <a:rPr lang="en-US" sz="2000" dirty="0" err="1"/>
              <a:t>Hammerstrom</a:t>
            </a:r>
            <a:r>
              <a:rPr lang="en-US" sz="2000" dirty="0"/>
              <a:t> 2006, Short et al 2007, Donnelly et al 2010, Brooks et al 2010, Callaway and I. A. </a:t>
            </a:r>
            <a:r>
              <a:rPr lang="en-US" sz="2000" dirty="0" err="1"/>
              <a:t>Hiskens</a:t>
            </a:r>
            <a:r>
              <a:rPr lang="en-US" sz="2000" dirty="0"/>
              <a:t>, 2011, Molina-Garcia et al 2011</a:t>
            </a:r>
            <a:endParaRPr lang="en-US" sz="1600" dirty="0"/>
          </a:p>
          <a:p>
            <a:pPr marL="0" indent="0">
              <a:buNone/>
            </a:pPr>
            <a:r>
              <a:rPr lang="en-US" sz="2400" dirty="0"/>
              <a:t>Analytical studies</a:t>
            </a:r>
          </a:p>
          <a:p>
            <a:pPr lvl="1"/>
            <a:r>
              <a:rPr lang="en-US" altLang="zh-CN" sz="2000" dirty="0">
                <a:solidFill>
                  <a:srgbClr val="0000FF"/>
                </a:solidFill>
                <a:ea typeface="宋体" pitchFamily="2" charset="-122"/>
              </a:rPr>
              <a:t>Zhao et al (2012/2014), </a:t>
            </a:r>
            <a:r>
              <a:rPr lang="en-US" altLang="zh-CN" sz="2000" dirty="0" err="1">
                <a:solidFill>
                  <a:srgbClr val="0000FF"/>
                </a:solidFill>
                <a:ea typeface="宋体" pitchFamily="2" charset="-122"/>
              </a:rPr>
              <a:t>Mallada</a:t>
            </a:r>
            <a:r>
              <a:rPr lang="en-US" altLang="zh-CN" sz="2000" dirty="0">
                <a:solidFill>
                  <a:srgbClr val="0000FF"/>
                </a:solidFill>
                <a:ea typeface="宋体" pitchFamily="2" charset="-122"/>
              </a:rPr>
              <a:t> et al (2014), Zhao and Low (2014)</a:t>
            </a:r>
          </a:p>
          <a:p>
            <a:pPr lvl="1"/>
            <a:r>
              <a:rPr lang="en-US" sz="2000" dirty="0"/>
              <a:t>Simpson-</a:t>
            </a:r>
            <a:r>
              <a:rPr lang="en-US" sz="2000" dirty="0" err="1"/>
              <a:t>Porco</a:t>
            </a:r>
            <a:r>
              <a:rPr lang="en-US" sz="2000" dirty="0"/>
              <a:t> et al 2013, You and Chen 2014, </a:t>
            </a:r>
            <a:r>
              <a:rPr lang="en-US" altLang="zh-CN" sz="2000" dirty="0">
                <a:ea typeface="宋体" pitchFamily="2" charset="-122"/>
              </a:rPr>
              <a:t>Zhang and </a:t>
            </a:r>
            <a:r>
              <a:rPr lang="en-US" sz="2000" dirty="0" err="1"/>
              <a:t>Papachristodoulou</a:t>
            </a:r>
            <a:r>
              <a:rPr lang="en-US" sz="2000" dirty="0"/>
              <a:t> (2014), Zhao, et al (2014)</a:t>
            </a:r>
          </a:p>
          <a:p>
            <a:pPr lvl="1"/>
            <a:endParaRPr lang="en-US" sz="2000" dirty="0"/>
          </a:p>
          <a:p>
            <a:pPr lvl="1"/>
            <a:endParaRPr lang="en-US" altLang="zh-CN" sz="20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7490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Our work</a:t>
            </a:r>
            <a:endParaRPr lang="en-US" sz="2800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990600" y="2133600"/>
            <a:ext cx="1905000" cy="1176754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4344">
              <a:lnSpc>
                <a:spcPct val="80000"/>
              </a:lnSpc>
            </a:pPr>
            <a:r>
              <a:rPr lang="en-US" sz="2200" dirty="0">
                <a:solidFill>
                  <a:srgbClr val="0000FF"/>
                </a:solidFill>
              </a:rPr>
              <a:t>basic design</a:t>
            </a:r>
          </a:p>
          <a:p>
            <a:pPr defTabSz="914344">
              <a:lnSpc>
                <a:spcPct val="80000"/>
              </a:lnSpc>
            </a:pPr>
            <a:r>
              <a:rPr lang="en-US" sz="2200" dirty="0">
                <a:solidFill>
                  <a:srgbClr val="0000FF"/>
                </a:solidFill>
              </a:rPr>
              <a:t>approach:</a:t>
            </a:r>
          </a:p>
          <a:p>
            <a:pPr marL="342880" indent="-342880" defTabSz="914344">
              <a:lnSpc>
                <a:spcPct val="8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primary</a:t>
            </a:r>
          </a:p>
          <a:p>
            <a:pPr marL="342880" indent="-342880" defTabSz="914344">
              <a:lnSpc>
                <a:spcPct val="80000"/>
              </a:lnSpc>
              <a:buFont typeface="Arial"/>
              <a:buChar char="•"/>
            </a:pPr>
            <a:r>
              <a:rPr lang="en-US" sz="2200" dirty="0">
                <a:solidFill>
                  <a:srgbClr val="0000FF"/>
                </a:solidFill>
              </a:rPr>
              <a:t>linear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95600" y="1718846"/>
            <a:ext cx="3822096" cy="1481554"/>
            <a:chOff x="5410200" y="2286000"/>
            <a:chExt cx="3822096" cy="1481554"/>
          </a:xfrm>
        </p:grpSpPr>
        <p:cxnSp>
          <p:nvCxnSpPr>
            <p:cNvPr id="50" name="Straight Connector 49"/>
            <p:cNvCxnSpPr>
              <a:stCxn id="23" idx="3"/>
              <a:endCxn id="32" idx="1"/>
            </p:cNvCxnSpPr>
            <p:nvPr/>
          </p:nvCxnSpPr>
          <p:spPr bwMode="auto">
            <a:xfrm flipV="1">
              <a:off x="5410200" y="3272254"/>
              <a:ext cx="1511904" cy="16877"/>
            </a:xfrm>
            <a:prstGeom prst="line">
              <a:avLst/>
            </a:prstGeom>
            <a:solidFill>
              <a:srgbClr val="FFFFFF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32" name="Rounded Rectangle 31"/>
            <p:cNvSpPr/>
            <p:nvPr/>
          </p:nvSpPr>
          <p:spPr bwMode="auto">
            <a:xfrm>
              <a:off x="6922104" y="2776954"/>
              <a:ext cx="1981200" cy="990600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880" indent="-342880">
                <a:lnSpc>
                  <a:spcPct val="80000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0000FF"/>
                  </a:solidFill>
                </a:rPr>
                <a:t>secondary</a:t>
              </a:r>
            </a:p>
            <a:p>
              <a:pPr marL="342880" indent="-342880">
                <a:lnSpc>
                  <a:spcPct val="80000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0000FF"/>
                  </a:solidFill>
                </a:rPr>
                <a:t>nonlinear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29400" y="2286000"/>
              <a:ext cx="2602896" cy="338554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marR="0" indent="0" algn="ctr" defTabSz="914400" latinLnBrk="0">
                <a:lnSpc>
                  <a:spcPct val="80000"/>
                </a:lnSpc>
                <a:buClrTx/>
                <a:buSzTx/>
                <a:buFontTx/>
                <a:buNone/>
                <a:tabLst/>
                <a:defRPr sz="2200">
                  <a:solidFill>
                    <a:srgbClr val="0000FF"/>
                  </a:solidFill>
                </a:defRPr>
              </a:lvl1pPr>
            </a:lstStyle>
            <a:p>
              <a:r>
                <a:rPr lang="en-US" sz="1600" dirty="0" err="1">
                  <a:solidFill>
                    <a:schemeClr val="tx1"/>
                  </a:solidFill>
                </a:rPr>
                <a:t>Mallada</a:t>
              </a:r>
              <a:r>
                <a:rPr lang="en-US" sz="1600" dirty="0">
                  <a:solidFill>
                    <a:schemeClr val="tx1"/>
                  </a:solidFill>
                </a:rPr>
                <a:t> et al 2014 </a:t>
              </a:r>
              <a:r>
                <a:rPr lang="en-US" sz="1600" dirty="0" err="1">
                  <a:solidFill>
                    <a:schemeClr val="tx1"/>
                  </a:solidFill>
                </a:rPr>
                <a:t>Allerton</a:t>
              </a:r>
              <a:endParaRPr lang="en-US" sz="1600" dirty="0">
                <a:solidFill>
                  <a:schemeClr val="tx1"/>
                </a:solidFill>
              </a:endParaRPr>
            </a:p>
            <a:p>
              <a:r>
                <a:rPr lang="en-US" sz="1600" dirty="0">
                  <a:solidFill>
                    <a:schemeClr val="tx1"/>
                  </a:solidFill>
                </a:rPr>
                <a:t>Zhao et al 2015 CISS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90604" y="1715870"/>
            <a:ext cx="2059069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/>
              <a:t>Zhao et al 2014 TAC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114800" y="3200400"/>
            <a:ext cx="2602896" cy="2971800"/>
            <a:chOff x="6617304" y="1786354"/>
            <a:chExt cx="2602896" cy="2971800"/>
          </a:xfrm>
        </p:grpSpPr>
        <p:cxnSp>
          <p:nvCxnSpPr>
            <p:cNvPr id="48" name="Straight Connector 47"/>
            <p:cNvCxnSpPr/>
            <p:nvPr/>
          </p:nvCxnSpPr>
          <p:spPr bwMode="auto">
            <a:xfrm>
              <a:off x="7912704" y="1786354"/>
              <a:ext cx="12096" cy="1447800"/>
            </a:xfrm>
            <a:prstGeom prst="line">
              <a:avLst/>
            </a:prstGeom>
            <a:solidFill>
              <a:srgbClr val="FFFFFF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49" name="Rounded Rectangle 48"/>
            <p:cNvSpPr/>
            <p:nvPr/>
          </p:nvSpPr>
          <p:spPr bwMode="auto">
            <a:xfrm>
              <a:off x="6717696" y="3200400"/>
              <a:ext cx="2426304" cy="1100554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880" indent="-342880">
                <a:lnSpc>
                  <a:spcPct val="80000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0000FF"/>
                  </a:solidFill>
                </a:rPr>
                <a:t>w/ gen control</a:t>
              </a:r>
            </a:p>
            <a:p>
              <a:pPr marL="342880" indent="-342880">
                <a:lnSpc>
                  <a:spcPct val="80000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0000FF"/>
                  </a:solidFill>
                </a:rPr>
                <a:t>secondary</a:t>
              </a:r>
            </a:p>
            <a:p>
              <a:pPr marL="342880" indent="-342880">
                <a:lnSpc>
                  <a:spcPct val="80000"/>
                </a:lnSpc>
                <a:buFont typeface="Arial"/>
                <a:buChar char="•"/>
              </a:pPr>
              <a:r>
                <a:rPr lang="en-US" sz="2200" dirty="0">
                  <a:solidFill>
                    <a:srgbClr val="0000FF"/>
                  </a:solidFill>
                </a:rPr>
                <a:t>nonlinear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17304" y="4419600"/>
              <a:ext cx="2602896" cy="338554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marR="0" indent="0" algn="ctr" defTabSz="914400" latinLnBrk="0">
                <a:lnSpc>
                  <a:spcPct val="80000"/>
                </a:lnSpc>
                <a:buClrTx/>
                <a:buSzTx/>
                <a:buFontTx/>
                <a:buNone/>
                <a:tabLst/>
                <a:defRPr sz="2200">
                  <a:solidFill>
                    <a:srgbClr val="0000FF"/>
                  </a:solidFill>
                </a:defRPr>
              </a:lvl1pPr>
            </a:lstStyle>
            <a:p>
              <a:r>
                <a:rPr lang="en-US" sz="1600" dirty="0">
                  <a:solidFill>
                    <a:schemeClr val="tx1"/>
                  </a:solidFill>
                </a:rPr>
                <a:t>Zhao, Low 2014 CDC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692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800350" y="2114550"/>
            <a:ext cx="1314450" cy="2533650"/>
            <a:chOff x="2895600" y="1885950"/>
            <a:chExt cx="1314450" cy="253365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3733799" y="2438401"/>
              <a:ext cx="0" cy="1524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3710689" y="3581400"/>
              <a:ext cx="499361" cy="3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>
              <a:off x="4210050" y="358140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2895600" y="3200400"/>
              <a:ext cx="78457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5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61433502"/>
                </p:ext>
              </p:extLst>
            </p:nvPr>
          </p:nvGraphicFramePr>
          <p:xfrm>
            <a:off x="3657600" y="1885950"/>
            <a:ext cx="1920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387" name="Equation" r:id="rId4" imgW="88900" imgH="165100" progId="Equation.3">
                    <p:embed/>
                  </p:oleObj>
                </mc:Choice>
                <mc:Fallback>
                  <p:oleObj name="Equation" r:id="rId4" imgW="88900" imgH="165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1885950"/>
                          <a:ext cx="1920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1524000" y="2438404"/>
            <a:ext cx="4267200" cy="3846731"/>
            <a:chOff x="1524000" y="2590800"/>
            <a:chExt cx="4267200" cy="3846731"/>
          </a:xfrm>
        </p:grpSpPr>
        <p:graphicFrame>
          <p:nvGraphicFramePr>
            <p:cNvPr id="5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88995664"/>
                </p:ext>
              </p:extLst>
            </p:nvPr>
          </p:nvGraphicFramePr>
          <p:xfrm>
            <a:off x="1981200" y="3048000"/>
            <a:ext cx="466725" cy="584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388" name="Equation" r:id="rId6" imgW="215900" imgH="241300" progId="Equation.3">
                    <p:embed/>
                  </p:oleObj>
                </mc:Choice>
                <mc:Fallback>
                  <p:oleObj name="Equation" r:id="rId6" imgW="2159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1200" y="3048000"/>
                          <a:ext cx="466725" cy="584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1524000" y="2590800"/>
              <a:ext cx="14922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FF"/>
                  </a:solidFill>
                </a:rPr>
                <a:t>generation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438401" y="4954588"/>
              <a:ext cx="3352799" cy="1482943"/>
              <a:chOff x="2438401" y="4954588"/>
              <a:chExt cx="3352799" cy="1482943"/>
            </a:xfrm>
          </p:grpSpPr>
          <p:graphicFrame>
            <p:nvGraphicFramePr>
              <p:cNvPr id="56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63657408"/>
                  </p:ext>
                </p:extLst>
              </p:nvPr>
            </p:nvGraphicFramePr>
            <p:xfrm>
              <a:off x="3432175" y="4954588"/>
              <a:ext cx="1028700" cy="687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8389" name="Equation" r:id="rId8" imgW="393700" imgH="254000" progId="Equation.3">
                      <p:embed/>
                    </p:oleObj>
                  </mc:Choice>
                  <mc:Fallback>
                    <p:oleObj name="Equation" r:id="rId8" imgW="393700" imgH="2540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2175" y="4954588"/>
                            <a:ext cx="1028700" cy="6873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TextBox 33"/>
              <p:cNvSpPr txBox="1"/>
              <p:nvPr/>
            </p:nvSpPr>
            <p:spPr>
              <a:xfrm>
                <a:off x="2438401" y="5791200"/>
                <a:ext cx="33527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FF"/>
                    </a:solidFill>
                  </a:rPr>
                  <a:t>loads: </a:t>
                </a:r>
              </a:p>
              <a:p>
                <a:pPr algn="ctr"/>
                <a:r>
                  <a:rPr lang="en-US" sz="1600" dirty="0">
                    <a:solidFill>
                      <a:srgbClr val="0000FF"/>
                    </a:solidFill>
                  </a:rPr>
                  <a:t>controllable + uncontrollable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15439" y="2438400"/>
            <a:ext cx="3452111" cy="2255838"/>
            <a:chOff x="3710689" y="2362200"/>
            <a:chExt cx="3452111" cy="2255838"/>
          </a:xfrm>
        </p:grpSpPr>
        <p:cxnSp>
          <p:nvCxnSpPr>
            <p:cNvPr id="38" name="Straight Connector 37"/>
            <p:cNvCxnSpPr/>
            <p:nvPr/>
          </p:nvCxnSpPr>
          <p:spPr bwMode="auto">
            <a:xfrm>
              <a:off x="7162799" y="3437515"/>
              <a:ext cx="0" cy="1180523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3710689" y="3142384"/>
              <a:ext cx="3452110" cy="8853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162800" y="2362200"/>
              <a:ext cx="0" cy="762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extBox 38"/>
          <p:cNvSpPr txBox="1"/>
          <p:nvPr/>
        </p:nvSpPr>
        <p:spPr>
          <a:xfrm>
            <a:off x="4267201" y="6396339"/>
            <a:ext cx="4875044" cy="46165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i="1" dirty="0" err="1">
                <a:latin typeface="Times New Roman"/>
                <a:cs typeface="Times New Roman"/>
              </a:rPr>
              <a:t>i</a:t>
            </a:r>
            <a:r>
              <a:rPr lang="en-US" sz="2400" i="1" dirty="0">
                <a:latin typeface="Times New Roman"/>
                <a:cs typeface="Times New Roman"/>
              </a:rPr>
              <a:t> </a:t>
            </a:r>
            <a:r>
              <a:rPr lang="en-US" sz="2000" dirty="0"/>
              <a:t>: region/control area/balancing authority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15443" y="381000"/>
            <a:ext cx="3623561" cy="2542454"/>
            <a:chOff x="3615439" y="381000"/>
            <a:chExt cx="3623561" cy="2542454"/>
          </a:xfrm>
        </p:grpSpPr>
        <p:grpSp>
          <p:nvGrpSpPr>
            <p:cNvPr id="17" name="Group 16"/>
            <p:cNvGrpSpPr/>
            <p:nvPr/>
          </p:nvGrpSpPr>
          <p:grpSpPr>
            <a:xfrm>
              <a:off x="3615439" y="381000"/>
              <a:ext cx="3623561" cy="2542454"/>
              <a:chOff x="3615439" y="533400"/>
              <a:chExt cx="3623561" cy="254245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615439" y="533400"/>
                <a:ext cx="3623561" cy="2542454"/>
                <a:chOff x="3710689" y="304800"/>
                <a:chExt cx="3623561" cy="2542454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auto">
                <a:xfrm>
                  <a:off x="7162799" y="838200"/>
                  <a:ext cx="0" cy="118052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3710689" y="1447800"/>
                  <a:ext cx="3452111" cy="139945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aphicFrame>
              <p:nvGraphicFramePr>
                <p:cNvPr id="54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86392889"/>
                    </p:ext>
                  </p:extLst>
                </p:nvPr>
              </p:nvGraphicFramePr>
              <p:xfrm>
                <a:off x="7086600" y="304800"/>
                <a:ext cx="247650" cy="4603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98390" name="Equation" r:id="rId10" imgW="114300" imgH="190500" progId="Equation.3">
                        <p:embed/>
                      </p:oleObj>
                    </mc:Choice>
                    <mc:Fallback>
                      <p:oleObj name="Equation" r:id="rId10" imgW="114300" imgH="1905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86600" y="304800"/>
                              <a:ext cx="247650" cy="4603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667965910"/>
                    </p:ext>
                  </p:extLst>
                </p:nvPr>
              </p:nvGraphicFramePr>
              <p:xfrm>
                <a:off x="6191250" y="1809750"/>
                <a:ext cx="384175" cy="5524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98391" name="Equation" r:id="rId12" imgW="177800" imgH="228600" progId="Equation.3">
                        <p:embed/>
                      </p:oleObj>
                    </mc:Choice>
                    <mc:Fallback>
                      <p:oleObj name="Equation" r:id="rId12" imgW="177800" imgH="2286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3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91250" y="1809750"/>
                              <a:ext cx="384175" cy="5524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5" name="TextBox 34"/>
              <p:cNvSpPr txBox="1"/>
              <p:nvPr/>
            </p:nvSpPr>
            <p:spPr>
              <a:xfrm>
                <a:off x="4038600" y="1504890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00FF"/>
                    </a:solidFill>
                  </a:rPr>
                  <a:t>branch power</a:t>
                </a:r>
              </a:p>
            </p:txBody>
          </p:sp>
        </p:grpSp>
        <p:graphicFrame>
          <p:nvGraphicFramePr>
            <p:cNvPr id="2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25683040"/>
                </p:ext>
              </p:extLst>
            </p:nvPr>
          </p:nvGraphicFramePr>
          <p:xfrm>
            <a:off x="4876800" y="1752600"/>
            <a:ext cx="381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8392" name="Equation" r:id="rId14" imgW="177800" imgH="228600" progId="Equation.3">
                    <p:embed/>
                  </p:oleObj>
                </mc:Choice>
                <mc:Fallback>
                  <p:oleObj name="Equation" r:id="rId14" imgW="1778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1752600"/>
                          <a:ext cx="381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020136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62400" y="4419606"/>
            <a:ext cx="4992156" cy="461649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generator bus:  real power injection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4267200" y="26670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4170108"/>
              </p:ext>
            </p:extLst>
          </p:nvPr>
        </p:nvGraphicFramePr>
        <p:xfrm>
          <a:off x="1528771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25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71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0201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4267200" y="26670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154507"/>
              </p:ext>
            </p:extLst>
          </p:nvPr>
        </p:nvGraphicFramePr>
        <p:xfrm>
          <a:off x="5791200" y="4114800"/>
          <a:ext cx="2971800" cy="220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64" name="Equation" r:id="rId4" imgW="1104900" imgH="889000" progId="Equation.3">
                  <p:embed/>
                </p:oleObj>
              </mc:Choice>
              <mc:Fallback>
                <p:oleObj name="Equation" r:id="rId4" imgW="1104900" imgH="889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114800"/>
                        <a:ext cx="2971800" cy="2201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09800" y="4343400"/>
            <a:ext cx="2879448" cy="523204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2800" u="sng" dirty="0">
                <a:solidFill>
                  <a:srgbClr val="0000FF"/>
                </a:solidFill>
              </a:rPr>
              <a:t>generator buses: </a:t>
            </a:r>
          </a:p>
        </p:txBody>
      </p:sp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9998056"/>
              </p:ext>
            </p:extLst>
          </p:nvPr>
        </p:nvGraphicFramePr>
        <p:xfrm>
          <a:off x="76200" y="5029208"/>
          <a:ext cx="52578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65" name="Equation" r:id="rId6" imgW="2057400" imgH="520700" progId="Equation.3">
                  <p:embed/>
                </p:oleObj>
              </mc:Choice>
              <mc:Fallback>
                <p:oleObj name="Equation" r:id="rId6" imgW="20574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029208"/>
                        <a:ext cx="52578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541889"/>
              </p:ext>
            </p:extLst>
          </p:nvPr>
        </p:nvGraphicFramePr>
        <p:xfrm>
          <a:off x="1528771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66" name="Equation" r:id="rId8" imgW="2362200" imgH="914400" progId="Equation.3">
                  <p:embed/>
                </p:oleObj>
              </mc:Choice>
              <mc:Fallback>
                <p:oleObj name="Equation" r:id="rId8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71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41556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392639" y="3886200"/>
            <a:ext cx="4395171" cy="89253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load bus: controllable load</a:t>
            </a:r>
          </a:p>
          <a:p>
            <a:r>
              <a:rPr lang="en-US" sz="2400" dirty="0">
                <a:solidFill>
                  <a:srgbClr val="0000FF"/>
                </a:solidFill>
              </a:rPr>
              <a:t>how to design controller </a:t>
            </a:r>
            <a:r>
              <a:rPr lang="en-US" sz="2800" i="1" dirty="0">
                <a:solidFill>
                  <a:srgbClr val="0000FF"/>
                </a:solidFill>
                <a:latin typeface="Times New Roman"/>
                <a:cs typeface="Times New Roman"/>
              </a:rPr>
              <a:t>d</a:t>
            </a:r>
            <a:r>
              <a:rPr lang="en-US" sz="2800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i="1" dirty="0">
                <a:solidFill>
                  <a:srgbClr val="0000FF"/>
                </a:solidFill>
                <a:latin typeface="Times New Roman"/>
                <a:cs typeface="Times New Roman"/>
              </a:rPr>
              <a:t>(t) </a:t>
            </a:r>
            <a:r>
              <a:rPr lang="en-US" sz="2800" dirty="0">
                <a:solidFill>
                  <a:srgbClr val="0000FF"/>
                </a:solidFill>
                <a:latin typeface="Arial"/>
                <a:cs typeface="Arial"/>
              </a:rPr>
              <a:t>?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4267200" y="2667000"/>
            <a:ext cx="1066800" cy="1143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192411"/>
              </p:ext>
            </p:extLst>
          </p:nvPr>
        </p:nvGraphicFramePr>
        <p:xfrm>
          <a:off x="1905000" y="1447800"/>
          <a:ext cx="5105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14" name="Equation" r:id="rId4" imgW="2171700" imgH="914400" progId="Equation.3">
                  <p:embed/>
                </p:oleObj>
              </mc:Choice>
              <mc:Fallback>
                <p:oleObj name="Equation" r:id="rId4" imgW="21717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447800"/>
                        <a:ext cx="5105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4400" y="5257800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Proposed approach</a:t>
            </a:r>
            <a:endParaRPr lang="en-US" altLang="zh-CN" sz="1600" dirty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formalize control goals as OLC</a:t>
            </a:r>
            <a:endParaRPr lang="en-US" altLang="zh-CN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derive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distributed </a:t>
            </a:r>
            <a:r>
              <a:rPr lang="en-US" altLang="zh-CN" dirty="0" smtClean="0">
                <a:ea typeface="宋体" pitchFamily="2" charset="-122"/>
              </a:rPr>
              <a:t>control as primal-dual </a:t>
            </a:r>
            <a:r>
              <a:rPr lang="en-US" altLang="zh-CN" dirty="0" err="1" smtClean="0">
                <a:ea typeface="宋体" pitchFamily="2" charset="-122"/>
              </a:rPr>
              <a:t>alg</a:t>
            </a: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094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05000" y="4114800"/>
            <a:ext cx="6629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</a:t>
            </a:r>
            <a:endParaRPr lang="en-US" altLang="zh-CN" sz="1600" dirty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Rebalance power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Stabilize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724404"/>
            <a:ext cx="2286000" cy="646323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indent="-4764" algn="r"/>
            <a:r>
              <a:rPr lang="en-US" dirty="0">
                <a:solidFill>
                  <a:srgbClr val="0000FF"/>
                </a:solidFill>
              </a:rPr>
              <a:t>Zhao,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Low</a:t>
            </a:r>
            <a:endParaRPr lang="en-US" dirty="0">
              <a:solidFill>
                <a:srgbClr val="0000FF"/>
              </a:solidFill>
            </a:endParaRP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00" y="5574271"/>
            <a:ext cx="2209800" cy="646323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 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, 2014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197281"/>
              </p:ext>
            </p:extLst>
          </p:nvPr>
        </p:nvGraphicFramePr>
        <p:xfrm>
          <a:off x="1905000" y="1447800"/>
          <a:ext cx="5105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11" name="Equation" r:id="rId4" imgW="2171700" imgH="914400" progId="Equation.3">
                  <p:embed/>
                </p:oleObj>
              </mc:Choice>
              <mc:Fallback>
                <p:oleObj name="Equation" r:id="rId4" imgW="21717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447800"/>
                        <a:ext cx="5105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12601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load control (OLC)</a:t>
            </a:r>
            <a:endParaRPr lang="en-US" sz="2800" dirty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512782"/>
              </p:ext>
            </p:extLst>
          </p:nvPr>
        </p:nvGraphicFramePr>
        <p:xfrm>
          <a:off x="939800" y="1219208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06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8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048000"/>
            <a:ext cx="4267200" cy="19812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81200" y="5538795"/>
            <a:ext cx="4343400" cy="785813"/>
            <a:chOff x="6181876" y="4343400"/>
            <a:chExt cx="4343400" cy="785813"/>
          </a:xfrm>
        </p:grpSpPr>
        <p:sp>
          <p:nvSpPr>
            <p:cNvPr id="18" name="TextBox 17"/>
            <p:cNvSpPr txBox="1"/>
            <p:nvPr/>
          </p:nvSpPr>
          <p:spPr>
            <a:xfrm>
              <a:off x="6181876" y="4343400"/>
              <a:ext cx="434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in steady state: virtual = real flows</a:t>
              </a:r>
            </a:p>
          </p:txBody>
        </p:sp>
        <p:graphicFrame>
          <p:nvGraphicFramePr>
            <p:cNvPr id="1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67275213"/>
                </p:ext>
              </p:extLst>
            </p:nvPr>
          </p:nvGraphicFramePr>
          <p:xfrm>
            <a:off x="8086876" y="47434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07" name="Equation" r:id="rId6" imgW="1790700" imgH="469900" progId="Equation.3">
                    <p:embed/>
                  </p:oleObj>
                </mc:Choice>
                <mc:Fallback>
                  <p:oleObj name="Equation" r:id="rId6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6876" y="47434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"/>
          <p:cNvGrpSpPr/>
          <p:nvPr/>
        </p:nvGrpSpPr>
        <p:grpSpPr>
          <a:xfrm>
            <a:off x="2286000" y="3429000"/>
            <a:ext cx="2971800" cy="857310"/>
            <a:chOff x="6139543" y="3105090"/>
            <a:chExt cx="2971800" cy="857310"/>
          </a:xfrm>
        </p:grpSpPr>
        <p:sp>
          <p:nvSpPr>
            <p:cNvPr id="10" name="TextBox 9"/>
            <p:cNvSpPr txBox="1"/>
            <p:nvPr/>
          </p:nvSpPr>
          <p:spPr>
            <a:xfrm>
              <a:off x="6139543" y="3105090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</a:rPr>
                <a:t>key idea: </a:t>
              </a:r>
              <a:r>
                <a:rPr lang="en-US" sz="2000" dirty="0">
                  <a:solidFill>
                    <a:srgbClr val="0000FF"/>
                  </a:solidFill>
                </a:rPr>
                <a:t>“virtual flows”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3260313"/>
                </p:ext>
              </p:extLst>
            </p:nvPr>
          </p:nvGraphicFramePr>
          <p:xfrm>
            <a:off x="7158038" y="3576637"/>
            <a:ext cx="91598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08" name="Equation" r:id="rId8" imgW="1054100" imgH="469900" progId="Equation.3">
                    <p:embed/>
                  </p:oleObj>
                </mc:Choice>
                <mc:Fallback>
                  <p:oleObj name="Equation" r:id="rId8" imgW="10541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8038" y="3576637"/>
                          <a:ext cx="91598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TextBox 19"/>
          <p:cNvSpPr txBox="1"/>
          <p:nvPr/>
        </p:nvSpPr>
        <p:spPr>
          <a:xfrm>
            <a:off x="6127750" y="2495495"/>
            <a:ext cx="2254250" cy="400093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demand = supply</a:t>
            </a:r>
          </a:p>
        </p:txBody>
      </p:sp>
    </p:spTree>
    <p:extLst>
      <p:ext uri="{BB962C8B-B14F-4D97-AF65-F5344CB8AC3E}">
        <p14:creationId xmlns:p14="http://schemas.microsoft.com/office/powerpoint/2010/main" val="3094558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 load control (OLC)</a:t>
            </a:r>
            <a:endParaRPr lang="en-US" sz="2800" dirty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7196707"/>
              </p:ext>
            </p:extLst>
          </p:nvPr>
        </p:nvGraphicFramePr>
        <p:xfrm>
          <a:off x="939800" y="1219208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24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8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581400"/>
            <a:ext cx="42672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2200" y="3105095"/>
            <a:ext cx="2482850" cy="400093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restore nominal </a:t>
            </a:r>
            <a:r>
              <a:rPr lang="en-US" sz="2000" dirty="0" err="1">
                <a:solidFill>
                  <a:srgbClr val="0000FF"/>
                </a:solidFill>
              </a:rPr>
              <a:t>freq</a:t>
            </a:r>
            <a:endParaRPr lang="en-US" sz="2000" dirty="0">
              <a:solidFill>
                <a:srgbClr val="0000FF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81200" y="5538795"/>
            <a:ext cx="4343400" cy="785813"/>
            <a:chOff x="6181876" y="4343400"/>
            <a:chExt cx="4343400" cy="785813"/>
          </a:xfrm>
        </p:grpSpPr>
        <p:sp>
          <p:nvSpPr>
            <p:cNvPr id="17" name="TextBox 16"/>
            <p:cNvSpPr txBox="1"/>
            <p:nvPr/>
          </p:nvSpPr>
          <p:spPr>
            <a:xfrm>
              <a:off x="6181876" y="4343400"/>
              <a:ext cx="434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in steady state: virtual = real flows</a:t>
              </a:r>
            </a:p>
          </p:txBody>
        </p:sp>
        <p:graphicFrame>
          <p:nvGraphicFramePr>
            <p:cNvPr id="1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34366533"/>
                </p:ext>
              </p:extLst>
            </p:nvPr>
          </p:nvGraphicFramePr>
          <p:xfrm>
            <a:off x="8086876" y="47434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325" name="Equation" r:id="rId6" imgW="1790700" imgH="469900" progId="Equation.3">
                    <p:embed/>
                  </p:oleObj>
                </mc:Choice>
                <mc:Fallback>
                  <p:oleObj name="Equation" r:id="rId6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6876" y="47434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/>
          <p:cNvSpPr txBox="1"/>
          <p:nvPr/>
        </p:nvSpPr>
        <p:spPr>
          <a:xfrm>
            <a:off x="6127750" y="2495495"/>
            <a:ext cx="2254250" cy="400093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demand = supply</a:t>
            </a:r>
          </a:p>
        </p:txBody>
      </p:sp>
    </p:spTree>
    <p:extLst>
      <p:ext uri="{BB962C8B-B14F-4D97-AF65-F5344CB8AC3E}">
        <p14:creationId xmlns:p14="http://schemas.microsoft.com/office/powerpoint/2010/main" val="16644022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 load control (OLC)</a:t>
            </a:r>
            <a:endParaRPr lang="en-US" sz="2800" dirty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8338584"/>
              </p:ext>
            </p:extLst>
          </p:nvPr>
        </p:nvGraphicFramePr>
        <p:xfrm>
          <a:off x="939800" y="1219208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48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8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72200" y="3105095"/>
            <a:ext cx="2482850" cy="400093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restore nominal </a:t>
            </a:r>
            <a:r>
              <a:rPr lang="en-US" sz="2000" dirty="0" err="1">
                <a:solidFill>
                  <a:srgbClr val="0000FF"/>
                </a:solidFill>
              </a:rPr>
              <a:t>freq</a:t>
            </a:r>
            <a:endParaRPr lang="en-US" sz="2000" dirty="0">
              <a:solidFill>
                <a:srgbClr val="0000FF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81200" y="5538795"/>
            <a:ext cx="4343400" cy="785809"/>
            <a:chOff x="6181876" y="4343400"/>
            <a:chExt cx="4343400" cy="785809"/>
          </a:xfrm>
        </p:grpSpPr>
        <p:sp>
          <p:nvSpPr>
            <p:cNvPr id="17" name="TextBox 16"/>
            <p:cNvSpPr txBox="1"/>
            <p:nvPr/>
          </p:nvSpPr>
          <p:spPr>
            <a:xfrm>
              <a:off x="6181876" y="4343400"/>
              <a:ext cx="434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in steady state: virtual = real flows</a:t>
              </a:r>
            </a:p>
          </p:txBody>
        </p:sp>
        <p:graphicFrame>
          <p:nvGraphicFramePr>
            <p:cNvPr id="1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28676754"/>
                </p:ext>
              </p:extLst>
            </p:nvPr>
          </p:nvGraphicFramePr>
          <p:xfrm>
            <a:off x="8086876" y="4743447"/>
            <a:ext cx="1557338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349" name="Equation" r:id="rId6" imgW="1790700" imgH="469900" progId="Equation.3">
                    <p:embed/>
                  </p:oleObj>
                </mc:Choice>
                <mc:Fallback>
                  <p:oleObj name="Equation" r:id="rId6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86876" y="4743447"/>
                          <a:ext cx="1557338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6172200" y="3714695"/>
            <a:ext cx="2743200" cy="400093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restore inter-area 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4324295"/>
            <a:ext cx="2743200" cy="400093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respect line limit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7750" y="2495495"/>
            <a:ext cx="2254250" cy="400093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demand = supply</a:t>
            </a:r>
          </a:p>
        </p:txBody>
      </p:sp>
    </p:spTree>
    <p:extLst>
      <p:ext uri="{BB962C8B-B14F-4D97-AF65-F5344CB8AC3E}">
        <p14:creationId xmlns:p14="http://schemas.microsoft.com/office/powerpoint/2010/main" val="3120814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Watershed moment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8534400" cy="3962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Industries will be destroyed &amp; created</a:t>
            </a:r>
          </a:p>
          <a:p>
            <a:pPr marL="471383" lvl="1" indent="0">
              <a:buNone/>
            </a:pPr>
            <a:r>
              <a:rPr lang="en-US" dirty="0">
                <a:solidFill>
                  <a:srgbClr val="0000FF"/>
                </a:solidFill>
              </a:rPr>
              <a:t>AT&amp;T,</a:t>
            </a:r>
            <a:r>
              <a:rPr lang="en-US" dirty="0" smtClean="0"/>
              <a:t> MCI, McCaw Cellular, </a:t>
            </a:r>
            <a:r>
              <a:rPr lang="en-US" dirty="0" err="1" smtClean="0">
                <a:solidFill>
                  <a:srgbClr val="0000FF"/>
                </a:solidFill>
              </a:rPr>
              <a:t>Qualcom</a:t>
            </a:r>
            <a:endParaRPr lang="en-US" dirty="0">
              <a:solidFill>
                <a:srgbClr val="0000FF"/>
              </a:solidFill>
            </a:endParaRPr>
          </a:p>
          <a:p>
            <a:pPr marL="471383" lvl="1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Google, Facebook, Twitter, Amazon, eBay, Netflix</a:t>
            </a:r>
          </a:p>
          <a:p>
            <a:pPr marL="471383" lvl="1" indent="0">
              <a:buNone/>
            </a:pPr>
            <a:endParaRPr lang="en-US" dirty="0" smtClean="0"/>
          </a:p>
          <a:p>
            <a:pPr lvl="1"/>
            <a:endParaRPr lang="en-US" sz="1100" dirty="0"/>
          </a:p>
          <a:p>
            <a:pPr marL="0" indent="0">
              <a:buNone/>
            </a:pPr>
            <a:r>
              <a:rPr lang="en-US" sz="3200" dirty="0"/>
              <a:t>Infrastructure will be reshaped</a:t>
            </a:r>
          </a:p>
          <a:p>
            <a:pPr marL="471383" lvl="1" indent="0">
              <a:buNone/>
            </a:pPr>
            <a:r>
              <a:rPr lang="en-US" dirty="0" smtClean="0"/>
              <a:t>Centralized intelligence, vertically optimized</a:t>
            </a:r>
          </a:p>
          <a:p>
            <a:pPr marL="471383" lvl="1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Distributed intelligence, layered architecture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0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6198" y="5867403"/>
            <a:ext cx="8691586" cy="584759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What will drive power network transformation ?</a:t>
            </a:r>
          </a:p>
        </p:txBody>
      </p:sp>
    </p:spTree>
    <p:extLst>
      <p:ext uri="{BB962C8B-B14F-4D97-AF65-F5344CB8AC3E}">
        <p14:creationId xmlns:p14="http://schemas.microsoft.com/office/powerpoint/2010/main" val="3975672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Distributed load control</a:t>
            </a:r>
            <a:endParaRPr lang="en-US" sz="28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524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ea typeface="宋体" pitchFamily="2" charset="-122"/>
              </a:rPr>
              <a:t>l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oad control:</a:t>
            </a:r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1154081"/>
              </p:ext>
            </p:extLst>
          </p:nvPr>
        </p:nvGraphicFramePr>
        <p:xfrm>
          <a:off x="2913070" y="1371600"/>
          <a:ext cx="44021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66" name="Equation" r:id="rId4" imgW="4914900" imgH="939800" progId="Equation.3">
                  <p:embed/>
                </p:oleObj>
              </mc:Choice>
              <mc:Fallback>
                <p:oleObj name="Equation" r:id="rId4" imgW="4914900" imgH="939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70" y="1371600"/>
                        <a:ext cx="440213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8200" y="3657606"/>
            <a:ext cx="3733800" cy="830981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local</a:t>
            </a:r>
            <a:r>
              <a:rPr lang="en-US" sz="2400" dirty="0">
                <a:solidFill>
                  <a:srgbClr val="0000FF"/>
                </a:solidFill>
              </a:rPr>
              <a:t> frequency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deviation</a:t>
            </a:r>
          </a:p>
          <a:p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measured locally at load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6477000" y="2133600"/>
            <a:ext cx="0" cy="1524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2971800" y="2133600"/>
            <a:ext cx="2209800" cy="1600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530791" y="3657600"/>
            <a:ext cx="3460813" cy="1200312"/>
          </a:xfrm>
          <a:prstGeom prst="rect">
            <a:avLst/>
          </a:prstGeom>
          <a:noFill/>
        </p:spPr>
        <p:txBody>
          <a:bodyPr wrap="square" lIns="91432" tIns="45712" rIns="91432" bIns="45712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virtual frequency</a:t>
            </a:r>
          </a:p>
          <a:p>
            <a:r>
              <a:rPr lang="en-US" sz="2400" dirty="0">
                <a:solidFill>
                  <a:srgbClr val="0000FF"/>
                </a:solidFill>
              </a:rPr>
              <a:t>computed locally based on neighborhood </a:t>
            </a:r>
            <a:r>
              <a:rPr lang="en-US" sz="2400" dirty="0" err="1">
                <a:solidFill>
                  <a:srgbClr val="0000FF"/>
                </a:solidFill>
              </a:rPr>
              <a:t>comm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609600" y="5638800"/>
            <a:ext cx="8077200" cy="1066800"/>
          </a:xfrm>
          <a:prstGeom prst="rect">
            <a:avLst/>
          </a:prstGeom>
          <a:noFill/>
          <a:ln w="28575" cmpd="sng">
            <a:solidFill>
              <a:srgbClr val="919191"/>
            </a:solidFill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   network dynamics + active load control 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= first-order primal-dual algorithm for OLC</a:t>
            </a:r>
          </a:p>
        </p:txBody>
      </p:sp>
    </p:spTree>
    <p:extLst>
      <p:ext uri="{BB962C8B-B14F-4D97-AF65-F5344CB8AC3E}">
        <p14:creationId xmlns:p14="http://schemas.microsoft.com/office/powerpoint/2010/main" val="109222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control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02781"/>
            <a:ext cx="6629400" cy="5274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7507343" y="2468450"/>
            <a:ext cx="1296583" cy="461649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physical</a:t>
            </a:r>
          </a:p>
        </p:txBody>
      </p:sp>
      <p:sp>
        <p:nvSpPr>
          <p:cNvPr id="5" name="Right Brace 4"/>
          <p:cNvSpPr/>
          <p:nvPr/>
        </p:nvSpPr>
        <p:spPr bwMode="auto">
          <a:xfrm>
            <a:off x="7391400" y="1447800"/>
            <a:ext cx="381000" cy="2438400"/>
          </a:xfrm>
          <a:prstGeom prst="rightBrace">
            <a:avLst>
              <a:gd name="adj1" fmla="val 34986"/>
              <a:gd name="adj2" fmla="val 50469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400000">
            <a:off x="7685004" y="4964225"/>
            <a:ext cx="941267" cy="461649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cyber</a:t>
            </a:r>
          </a:p>
        </p:txBody>
      </p:sp>
      <p:sp>
        <p:nvSpPr>
          <p:cNvPr id="7" name="Right Brace 6"/>
          <p:cNvSpPr/>
          <p:nvPr/>
        </p:nvSpPr>
        <p:spPr bwMode="auto">
          <a:xfrm>
            <a:off x="7391400" y="3962400"/>
            <a:ext cx="381000" cy="2438400"/>
          </a:xfrm>
          <a:prstGeom prst="rightBrace">
            <a:avLst>
              <a:gd name="adj1" fmla="val 34986"/>
              <a:gd name="adj2" fmla="val 50469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92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696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  <a:endParaRPr lang="en-US" altLang="zh-CN" sz="1100" dirty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Every closed-loop equilibrium solves OLC and its dual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control works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38200" y="3278188"/>
            <a:ext cx="7696200" cy="3503612"/>
            <a:chOff x="838200" y="2895600"/>
            <a:chExt cx="7696200" cy="3503612"/>
          </a:xfrm>
        </p:grpSpPr>
        <p:graphicFrame>
          <p:nvGraphicFramePr>
            <p:cNvPr id="6" name="Objec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11790265"/>
                </p:ext>
              </p:extLst>
            </p:nvPr>
          </p:nvGraphicFramePr>
          <p:xfrm>
            <a:off x="2743200" y="5334000"/>
            <a:ext cx="1993900" cy="1065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280" name="Equation" r:id="rId4" imgW="762000" imgH="393700" progId="Equation.3">
                    <p:embed/>
                  </p:oleObj>
                </mc:Choice>
                <mc:Fallback>
                  <p:oleObj name="Equation" r:id="rId4" imgW="762000" imgH="393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5334000"/>
                          <a:ext cx="1993900" cy="1065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838200" y="2895600"/>
              <a:ext cx="7696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en-US" altLang="zh-CN" sz="1000" dirty="0">
                <a:ea typeface="宋体" pitchFamily="2" charset="-122"/>
              </a:endParaRP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 smtClean="0">
                  <a:ea typeface="宋体" pitchFamily="2" charset="-122"/>
                </a:rPr>
                <a:t>Suppose </a:t>
              </a:r>
            </a:p>
            <a:p>
              <a:pPr eaLnBrk="1" hangingPunct="1">
                <a:buFont typeface="Wingdings" pitchFamily="2" charset="2"/>
                <a:buNone/>
              </a:pPr>
              <a:endParaRPr lang="en-US" altLang="zh-CN" sz="4000" dirty="0">
                <a:ea typeface="宋体" pitchFamily="2" charset="-122"/>
              </a:endParaRPr>
            </a:p>
            <a:p>
              <a:pPr eaLnBrk="1" hangingPunct="1"/>
              <a:r>
                <a:rPr lang="en-US" altLang="zh-CN" dirty="0" smtClean="0">
                  <a:ea typeface="宋体" pitchFamily="2" charset="-122"/>
                </a:rPr>
                <a:t>Any closed-loop equilibrium is (locally) asymptotically stable provided</a:t>
              </a:r>
            </a:p>
          </p:txBody>
        </p:sp>
        <p:graphicFrame>
          <p:nvGraphicFramePr>
            <p:cNvPr id="1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48009247"/>
                </p:ext>
              </p:extLst>
            </p:nvPr>
          </p:nvGraphicFramePr>
          <p:xfrm>
            <a:off x="2667000" y="2960687"/>
            <a:ext cx="4702175" cy="1382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281" name="Equation" r:id="rId6" imgW="1752600" imgH="558800" progId="Equation.3">
                    <p:embed/>
                  </p:oleObj>
                </mc:Choice>
                <mc:Fallback>
                  <p:oleObj name="Equation" r:id="rId6" imgW="1752600" imgH="5588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2960687"/>
                          <a:ext cx="4702175" cy="1382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317069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Simulations</a:t>
            </a:r>
            <a:endParaRPr lang="en-US" sz="28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143000"/>
            <a:ext cx="8077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Dynamic simulation of IEEE 39-bus system</a:t>
            </a:r>
          </a:p>
          <a:p>
            <a:pPr lvl="1" eaLnBrk="1" hangingPunct="1"/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0655" y="3014010"/>
            <a:ext cx="4390929" cy="19389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lIns="91432" tIns="45712" rIns="91432" bIns="45712" rtlCol="0">
            <a:spAutoFit/>
          </a:bodyPr>
          <a:lstStyle/>
          <a:p>
            <a:pPr marL="285718" indent="-285718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Power System Toolbox (RPI)</a:t>
            </a:r>
          </a:p>
          <a:p>
            <a:pPr marL="285718" indent="-285718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Detailed generation model</a:t>
            </a:r>
          </a:p>
          <a:p>
            <a:pPr marL="285718" indent="-285718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Exciter model, power system</a:t>
            </a:r>
          </a:p>
          <a:p>
            <a:r>
              <a:rPr lang="en-US" sz="2400" dirty="0">
                <a:solidFill>
                  <a:srgbClr val="0000FF"/>
                </a:solidFill>
              </a:rPr>
              <a:t>    stabilizer model</a:t>
            </a:r>
          </a:p>
          <a:p>
            <a:pPr marL="342860" indent="-34286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Nonzero resistance lines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8" y="2209800"/>
            <a:ext cx="424770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480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Primary control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785130" cy="3657600"/>
          </a:xfrm>
          <a:prstGeom prst="rect">
            <a:avLst/>
          </a:prstGeom>
          <a:ln w="19050" cmpd="sng">
            <a:solidFill>
              <a:srgbClr val="91919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00" y="3817799"/>
            <a:ext cx="4279900" cy="3040205"/>
          </a:xfrm>
          <a:prstGeom prst="rect">
            <a:avLst/>
          </a:prstGeom>
          <a:ln w="19050" cmpd="sng">
            <a:solidFill>
              <a:srgbClr val="91919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816414" y="609603"/>
            <a:ext cx="4211401" cy="1323431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marL="342880" indent="-34288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Can replacing gen-side control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 with load-side control </a:t>
            </a:r>
          </a:p>
          <a:p>
            <a:pPr marL="342880" indent="-342880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Load-side participation improves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 transient and steady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657604"/>
            <a:ext cx="3777100" cy="646323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dirty="0" smtClean="0"/>
              <a:t>PSS 39-bus, same control capacity</a:t>
            </a:r>
          </a:p>
          <a:p>
            <a:r>
              <a:rPr lang="en-US" dirty="0" smtClean="0"/>
              <a:t>Primary </a:t>
            </a:r>
            <a:r>
              <a:rPr lang="en-US" dirty="0" err="1" smtClean="0"/>
              <a:t>frqueny</a:t>
            </a:r>
            <a:r>
              <a:rPr lang="en-US" dirty="0" smtClean="0"/>
              <a:t> control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6211672"/>
            <a:ext cx="3777100" cy="646323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dirty="0" smtClean="0"/>
              <a:t>PSS 14-bus, same control capacity</a:t>
            </a:r>
          </a:p>
          <a:p>
            <a:r>
              <a:rPr lang="en-US" dirty="0" smtClean="0"/>
              <a:t>Secondary frequency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002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3716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Forward-engineering design facilitates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explicit control goals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distributed algorithms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stability analysis</a:t>
            </a:r>
          </a:p>
          <a:p>
            <a:pPr lvl="1" eaLnBrk="1" hangingPunct="1"/>
            <a:endParaRPr lang="en-US" altLang="zh-CN" dirty="0">
              <a:ea typeface="宋体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Load-side </a:t>
            </a:r>
            <a:r>
              <a:rPr lang="en-US" altLang="zh-CN" dirty="0" smtClean="0">
                <a:ea typeface="宋体" pitchFamily="2" charset="-122"/>
              </a:rPr>
              <a:t>frequency regulation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essential as renewable replaces thermal gen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improves generator-side control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4318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BFBFBF"/>
                </a:solidFill>
              </a:rPr>
              <a:t>Overview</a:t>
            </a:r>
          </a:p>
          <a:p>
            <a:pPr lvl="1"/>
            <a:endParaRPr lang="en-US" sz="800" dirty="0"/>
          </a:p>
          <a:p>
            <a:pPr marL="0" indent="0">
              <a:buNone/>
            </a:pPr>
            <a:r>
              <a:rPr lang="en-US" sz="3200" dirty="0">
                <a:solidFill>
                  <a:srgbClr val="BFBFBF"/>
                </a:solidFill>
              </a:rPr>
              <a:t>Optimal power flow (OPF)</a:t>
            </a:r>
          </a:p>
          <a:p>
            <a:pPr marL="0" lvl="1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Frequency regulation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problem formulation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semidefinite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relaxations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exact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relaxation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71411" lvl="1" indent="0">
              <a:buClr>
                <a:srgbClr val="CC0000"/>
              </a:buClr>
              <a:buNone/>
            </a:pPr>
            <a:endParaRPr lang="en-US" sz="800" dirty="0"/>
          </a:p>
          <a:p>
            <a:pPr marL="0" indent="0">
              <a:buClr>
                <a:srgbClr val="CC0000"/>
              </a:buClr>
              <a:buNone/>
            </a:pPr>
            <a:r>
              <a:rPr lang="en-US" sz="3200" dirty="0">
                <a:solidFill>
                  <a:srgbClr val="000000"/>
                </a:solidFill>
              </a:rPr>
              <a:t>Applications</a:t>
            </a:r>
          </a:p>
          <a:p>
            <a:pPr marL="33334" indent="0">
              <a:buClr>
                <a:srgbClr val="CC0000"/>
              </a:buClr>
              <a:buNone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6019800"/>
            <a:ext cx="6705600" cy="762000"/>
            <a:chOff x="1371600" y="6019800"/>
            <a:chExt cx="6705600" cy="762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7314" y="6019800"/>
              <a:ext cx="1136489" cy="762000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24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716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6114" y="6200170"/>
              <a:ext cx="681086" cy="39305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39509" y="6240247"/>
              <a:ext cx="941747" cy="35782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62714" y="6243498"/>
              <a:ext cx="332381" cy="3346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15653" y="6196923"/>
              <a:ext cx="434408" cy="43247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53000" y="6172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5423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 flipV="1">
            <a:off x="6324600" y="2209800"/>
            <a:ext cx="0" cy="4572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28600" y="3048000"/>
            <a:ext cx="4495800" cy="8382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800" b="0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pPr algn="ctr"/>
            <a:r>
              <a:rPr lang="en-US" sz="2400" b="1" dirty="0">
                <a:solidFill>
                  <a:srgbClr val="000000"/>
                </a:solidFill>
              </a:rPr>
              <a:t>Theoretical foundation</a:t>
            </a:r>
          </a:p>
          <a:p>
            <a:pPr algn="ctr"/>
            <a:r>
              <a:rPr lang="en-US" sz="2000" dirty="0" err="1">
                <a:solidFill>
                  <a:srgbClr val="000000"/>
                </a:solidFill>
              </a:rPr>
              <a:t>semidefinite</a:t>
            </a:r>
            <a:r>
              <a:rPr lang="en-US" sz="2000" dirty="0">
                <a:solidFill>
                  <a:srgbClr val="000000"/>
                </a:solidFill>
              </a:rPr>
              <a:t> relaxations of OPF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39295" y="1459468"/>
            <a:ext cx="698170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2012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228600" y="2209800"/>
            <a:ext cx="86106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A3B2C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816428" y="1447800"/>
            <a:ext cx="698170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2013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flipH="1">
            <a:off x="2133600" y="2230398"/>
            <a:ext cx="2" cy="20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A3B2C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3721428" y="1447800"/>
            <a:ext cx="698170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2014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9006" y="1468398"/>
            <a:ext cx="698170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2016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09800" y="4267200"/>
            <a:ext cx="5105400" cy="838200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800" b="0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pPr algn="ctr"/>
            <a:r>
              <a:rPr lang="en-US" sz="2400" b="1" dirty="0">
                <a:solidFill>
                  <a:srgbClr val="000000"/>
                </a:solidFill>
              </a:rPr>
              <a:t>Algorithm design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unbalanced OPF, distributed OPF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00600" y="5486400"/>
            <a:ext cx="4191000" cy="838200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1800" b="0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pPr algn="ctr"/>
            <a:r>
              <a:rPr lang="en-US" sz="2400" b="1" dirty="0">
                <a:solidFill>
                  <a:srgbClr val="000000"/>
                </a:solidFill>
              </a:rPr>
              <a:t>Implementation &amp; T2M</a:t>
            </a:r>
          </a:p>
          <a:p>
            <a:pPr lvl="0" algn="ctr"/>
            <a:r>
              <a:rPr lang="en-US" sz="2000" dirty="0" err="1">
                <a:solidFill>
                  <a:srgbClr val="000000"/>
                </a:solidFill>
              </a:rPr>
              <a:t>IoT</a:t>
            </a:r>
            <a:r>
              <a:rPr lang="en-US" sz="2000" dirty="0">
                <a:solidFill>
                  <a:srgbClr val="000000"/>
                </a:solidFill>
              </a:rPr>
              <a:t> gateway, </a:t>
            </a:r>
            <a:r>
              <a:rPr lang="en-US" sz="2000" dirty="0" err="1">
                <a:solidFill>
                  <a:srgbClr val="000000"/>
                </a:solidFill>
              </a:rPr>
              <a:t>testbed</a:t>
            </a:r>
            <a:r>
              <a:rPr lang="en-US" sz="2000" dirty="0">
                <a:solidFill>
                  <a:srgbClr val="000000"/>
                </a:solidFill>
              </a:rPr>
              <a:t>, field test</a:t>
            </a:r>
          </a:p>
          <a:p>
            <a:pPr algn="ctr"/>
            <a:endParaRPr lang="en-US" sz="2400" b="1" dirty="0">
              <a:solidFill>
                <a:srgbClr val="00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H="1">
            <a:off x="228600" y="2209800"/>
            <a:ext cx="2" cy="20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A3B2C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4102422" y="2209800"/>
            <a:ext cx="2" cy="20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A3B2C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550228" y="1447800"/>
            <a:ext cx="698170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2015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H="1">
            <a:off x="5931222" y="2209800"/>
            <a:ext cx="2" cy="20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A3B2C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7620000" y="2209800"/>
            <a:ext cx="2" cy="2080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A3B2C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OPF research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50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762000" y="228600"/>
            <a:ext cx="8077200" cy="838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err="1" smtClean="0">
                <a:latin typeface="Verdana"/>
              </a:rPr>
              <a:t>IoT</a:t>
            </a:r>
            <a:r>
              <a:rPr lang="en-US" dirty="0" smtClean="0">
                <a:latin typeface="Verdana"/>
              </a:rPr>
              <a:t> gateway prototype</a:t>
            </a:r>
            <a:endParaRPr lang="en-US" dirty="0">
              <a:latin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3"/>
            <a:ext cx="2057400" cy="310812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200400" y="1676400"/>
            <a:ext cx="3048000" cy="3048000"/>
            <a:chOff x="4419600" y="1905000"/>
            <a:chExt cx="3048000" cy="3048000"/>
          </a:xfrm>
        </p:grpSpPr>
        <p:sp>
          <p:nvSpPr>
            <p:cNvPr id="2" name="TextBox 1"/>
            <p:cNvSpPr txBox="1"/>
            <p:nvPr/>
          </p:nvSpPr>
          <p:spPr>
            <a:xfrm>
              <a:off x="5257800" y="3657600"/>
              <a:ext cx="141637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sense</a:t>
              </a:r>
            </a:p>
            <a:p>
              <a:r>
                <a:rPr lang="en-US" sz="3200" dirty="0"/>
                <a:t>control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48200" y="2743200"/>
              <a:ext cx="262503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communicate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9200" y="1929824"/>
              <a:ext cx="17586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compute </a:t>
              </a: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4419600" y="1905000"/>
              <a:ext cx="3048000" cy="762000"/>
            </a:xfrm>
            <a:prstGeom prst="roundRect">
              <a:avLst/>
            </a:prstGeom>
            <a:noFill/>
            <a:ln w="5715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419600" y="2667000"/>
              <a:ext cx="3048000" cy="838200"/>
            </a:xfrm>
            <a:prstGeom prst="roundRect">
              <a:avLst/>
            </a:prstGeom>
            <a:noFill/>
            <a:ln w="5715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419600" y="3505200"/>
              <a:ext cx="3048000" cy="1447800"/>
            </a:xfrm>
            <a:prstGeom prst="roundRect">
              <a:avLst/>
            </a:prstGeom>
            <a:noFill/>
            <a:ln w="5715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/>
            </a:p>
          </p:txBody>
        </p:sp>
      </p:grpSp>
      <p:cxnSp>
        <p:nvCxnSpPr>
          <p:cNvPr id="13" name="Straight Connector 12"/>
          <p:cNvCxnSpPr/>
          <p:nvPr/>
        </p:nvCxnSpPr>
        <p:spPr bwMode="auto">
          <a:xfrm flipV="1">
            <a:off x="3810000" y="4724400"/>
            <a:ext cx="0" cy="838200"/>
          </a:xfrm>
          <a:prstGeom prst="line">
            <a:avLst/>
          </a:prstGeom>
          <a:noFill/>
          <a:ln w="57150" cap="flat" cmpd="sng" algn="ctr">
            <a:solidFill>
              <a:srgbClr val="7F8055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214802" y="5638800"/>
            <a:ext cx="1198382" cy="92332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ower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oltage</a:t>
            </a:r>
          </a:p>
          <a:p>
            <a:pPr algn="ctr"/>
            <a:r>
              <a:rPr lang="en-US" dirty="0" smtClean="0"/>
              <a:t>frequency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 bwMode="auto">
          <a:xfrm flipV="1">
            <a:off x="5618702" y="4724400"/>
            <a:ext cx="0" cy="838200"/>
          </a:xfrm>
          <a:prstGeom prst="line">
            <a:avLst/>
          </a:prstGeom>
          <a:noFill/>
          <a:ln w="57150" cap="flat" cmpd="sng" algn="ctr">
            <a:solidFill>
              <a:srgbClr val="7F8055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4953006" y="5638800"/>
            <a:ext cx="1339384" cy="92332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dirty="0" smtClean="0"/>
              <a:t>EV charger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hermostat</a:t>
            </a:r>
          </a:p>
          <a:p>
            <a:pPr algn="ctr"/>
            <a:r>
              <a:rPr lang="en-US" dirty="0" smtClean="0"/>
              <a:t>inverters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86604" y="2438400"/>
            <a:ext cx="1441412" cy="92332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dirty="0" err="1" smtClean="0"/>
              <a:t>IoT</a:t>
            </a:r>
            <a:r>
              <a:rPr lang="en-US" dirty="0" smtClean="0"/>
              <a:t> gateway</a:t>
            </a:r>
          </a:p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/4G</a:t>
            </a:r>
          </a:p>
          <a:p>
            <a:pPr algn="ctr"/>
            <a:r>
              <a:rPr lang="en-US" dirty="0" smtClean="0"/>
              <a:t>cloud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 bwMode="auto">
          <a:xfrm rot="16200000" flipV="1">
            <a:off x="6667500" y="2476500"/>
            <a:ext cx="0" cy="838200"/>
          </a:xfrm>
          <a:prstGeom prst="line">
            <a:avLst/>
          </a:prstGeom>
          <a:noFill/>
          <a:ln w="57150" cap="flat" cmpd="sng" algn="ctr">
            <a:solidFill>
              <a:srgbClr val="7F8055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6280614" y="1752604"/>
            <a:ext cx="1339384" cy="646323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OPF</a:t>
            </a:r>
          </a:p>
          <a:p>
            <a:pPr algn="ctr"/>
            <a:r>
              <a:rPr lang="en-US" dirty="0" err="1">
                <a:solidFill>
                  <a:srgbClr val="0000FF"/>
                </a:solidFill>
              </a:rPr>
              <a:t>f</a:t>
            </a:r>
            <a:r>
              <a:rPr lang="en-US" dirty="0" err="1" smtClean="0">
                <a:solidFill>
                  <a:srgbClr val="0000FF"/>
                </a:solidFill>
              </a:rPr>
              <a:t>req</a:t>
            </a:r>
            <a:r>
              <a:rPr lang="en-US" dirty="0" smtClean="0">
                <a:solidFill>
                  <a:srgbClr val="0000FF"/>
                </a:solidFill>
              </a:rPr>
              <a:t> control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99404" y="6477000"/>
            <a:ext cx="1268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George Lee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70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Testbed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63" y="152400"/>
            <a:ext cx="5588132" cy="347223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85800" y="2667004"/>
            <a:ext cx="5181600" cy="3972859"/>
            <a:chOff x="685800" y="2667000"/>
            <a:chExt cx="5181600" cy="397285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3962400"/>
              <a:ext cx="3200400" cy="2677459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cxnSp>
          <p:nvCxnSpPr>
            <p:cNvPr id="8" name="Straight Connector 7"/>
            <p:cNvCxnSpPr/>
            <p:nvPr/>
          </p:nvCxnSpPr>
          <p:spPr bwMode="auto">
            <a:xfrm flipV="1">
              <a:off x="685800" y="2667000"/>
              <a:ext cx="3352800" cy="12954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3886200" y="3505200"/>
              <a:ext cx="228600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3886200" y="3505200"/>
              <a:ext cx="1981200" cy="3124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533342" y="37546"/>
            <a:ext cx="880596" cy="13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887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304800" y="3733800"/>
            <a:ext cx="8382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200" dirty="0"/>
              <a:t>Advances in power electronics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3200" dirty="0"/>
              <a:t>Deployment of sensing, control, </a:t>
            </a:r>
            <a:r>
              <a:rPr lang="en-US" sz="3200" dirty="0" err="1"/>
              <a:t>comm</a:t>
            </a:r>
            <a:endParaRPr lang="en-US" sz="3200" dirty="0"/>
          </a:p>
          <a:p>
            <a:pPr marL="471383" lvl="1" indent="0">
              <a:buNone/>
            </a:pPr>
            <a:endParaRPr lang="en-US" dirty="0" smtClean="0"/>
          </a:p>
          <a:p>
            <a:pPr marL="471383" lvl="1" indent="0">
              <a:buNone/>
            </a:pPr>
            <a:endParaRPr lang="en-US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Four drivers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7315200" cy="175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Proliferation of renewables</a:t>
            </a:r>
          </a:p>
          <a:p>
            <a:pPr marL="471383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Electrification of transportation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0" cy="369316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endParaRPr lang="en-US" dirty="0"/>
          </a:p>
        </p:txBody>
      </p:sp>
      <p:sp>
        <p:nvSpPr>
          <p:cNvPr id="4" name="Right Brace 3"/>
          <p:cNvSpPr/>
          <p:nvPr/>
        </p:nvSpPr>
        <p:spPr bwMode="auto">
          <a:xfrm>
            <a:off x="8229600" y="1291882"/>
            <a:ext cx="304800" cy="1524000"/>
          </a:xfrm>
          <a:prstGeom prst="rightBrace">
            <a:avLst/>
          </a:prstGeom>
          <a:noFill/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ight Brace 6"/>
          <p:cNvSpPr/>
          <p:nvPr/>
        </p:nvSpPr>
        <p:spPr bwMode="auto">
          <a:xfrm>
            <a:off x="8229600" y="3810000"/>
            <a:ext cx="304800" cy="1524000"/>
          </a:xfrm>
          <a:prstGeom prst="rightBrace">
            <a:avLst/>
          </a:prstGeom>
          <a:noFill/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2" tIns="45712" rIns="91432" bIns="45712" numCol="1" rtlCol="0" anchor="t" anchorCtr="0" compatLnSpc="1">
            <a:prstTxWarp prst="textNoShape">
              <a:avLst/>
            </a:prstTxWarp>
          </a:bodyPr>
          <a:lstStyle/>
          <a:p>
            <a:pPr defTabSz="914288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6200000">
            <a:off x="7769077" y="1755939"/>
            <a:ext cx="1901466" cy="523204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challenges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8014995" y="4253221"/>
            <a:ext cx="1562030" cy="523204"/>
          </a:xfrm>
          <a:prstGeom prst="rect">
            <a:avLst/>
          </a:prstGeom>
          <a:noFill/>
        </p:spPr>
        <p:txBody>
          <a:bodyPr wrap="none" lIns="91432" tIns="45712" rIns="91432" bIns="45712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enablers</a:t>
            </a:r>
          </a:p>
        </p:txBody>
      </p:sp>
    </p:spTree>
    <p:extLst>
      <p:ext uri="{BB962C8B-B14F-4D97-AF65-F5344CB8AC3E}">
        <p14:creationId xmlns:p14="http://schemas.microsoft.com/office/powerpoint/2010/main" val="36496099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7" grpId="0" animBg="1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4573717" cy="3428999"/>
            <a:chOff x="23719" y="3429000"/>
            <a:chExt cx="4573717" cy="342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19" y="3429000"/>
              <a:ext cx="4573717" cy="34289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719" y="3962400"/>
              <a:ext cx="755031" cy="99060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261" y="2667000"/>
            <a:ext cx="1484739" cy="1076829"/>
          </a:xfrm>
          <a:prstGeom prst="rect">
            <a:avLst/>
          </a:prstGeom>
          <a:ln w="38100" cmpd="sng">
            <a:solidFill>
              <a:srgbClr val="4F81BD"/>
            </a:solidFill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549" y="1828800"/>
            <a:ext cx="3015451" cy="1924638"/>
          </a:xfrm>
          <a:prstGeom prst="rect">
            <a:avLst/>
          </a:prstGeom>
          <a:ln w="38100" cmpd="sng">
            <a:solidFill>
              <a:srgbClr val="4F81BD"/>
            </a:solidFill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4943829" y="533400"/>
            <a:ext cx="923571" cy="2048916"/>
            <a:chOff x="2894483" y="912704"/>
            <a:chExt cx="923571" cy="2048916"/>
          </a:xfrm>
        </p:grpSpPr>
        <p:sp>
          <p:nvSpPr>
            <p:cNvPr id="18" name="TextBox 17"/>
            <p:cNvSpPr txBox="1"/>
            <p:nvPr/>
          </p:nvSpPr>
          <p:spPr>
            <a:xfrm rot="5400000">
              <a:off x="2475857" y="1331332"/>
              <a:ext cx="1114251" cy="276999"/>
            </a:xfrm>
            <a:prstGeom prst="rect">
              <a:avLst/>
            </a:prstGeom>
            <a:noFill/>
            <a:ln w="12700" cmpd="sng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FF"/>
                  </a:solidFill>
                </a:rPr>
                <a:t>EV charging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5400000">
              <a:off x="2793340" y="1334990"/>
              <a:ext cx="1118175" cy="276999"/>
            </a:xfrm>
            <a:prstGeom prst="rect">
              <a:avLst/>
            </a:prstGeom>
            <a:noFill/>
            <a:ln w="12700" cmpd="sng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FF"/>
                  </a:solidFill>
                </a:rPr>
                <a:t>HVAC control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5400000">
              <a:off x="3114373" y="1331332"/>
              <a:ext cx="1114255" cy="276999"/>
            </a:xfrm>
            <a:prstGeom prst="rect">
              <a:avLst/>
            </a:prstGeom>
            <a:noFill/>
            <a:ln w="12700" cmpd="sng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FF"/>
                  </a:solidFill>
                </a:rPr>
                <a:t>app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2895600" y="2007752"/>
              <a:ext cx="914400" cy="253424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 sz="10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10262" y="2438400"/>
              <a:ext cx="723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sense</a:t>
              </a:r>
            </a:p>
            <a:p>
              <a:r>
                <a:rPr lang="en-US" sz="1400" dirty="0"/>
                <a:t>control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06709" y="2184976"/>
              <a:ext cx="6733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err="1" smtClean="0"/>
                <a:t>comm</a:t>
              </a:r>
              <a:endParaRPr lang="en-US" sz="1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44786" y="1956376"/>
              <a:ext cx="8732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compute 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895600" y="2514600"/>
              <a:ext cx="914400" cy="381000"/>
            </a:xfrm>
            <a:prstGeom prst="roundRect">
              <a:avLst/>
            </a:prstGeom>
            <a:noFill/>
            <a:ln w="127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 sz="1050"/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895600" y="2261176"/>
              <a:ext cx="914400" cy="253424"/>
            </a:xfrm>
            <a:prstGeom prst="roundRect">
              <a:avLst/>
            </a:prstGeom>
            <a:noFill/>
            <a:ln w="127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44"/>
              <a:endParaRPr lang="en-US" sz="1050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3048000" y="1828800"/>
            <a:ext cx="1524000" cy="838200"/>
          </a:xfrm>
          <a:prstGeom prst="line">
            <a:avLst/>
          </a:prstGeom>
          <a:ln w="28575" cmpd="sng"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itle 3"/>
          <p:cNvSpPr>
            <a:spLocks noGrp="1"/>
          </p:cNvSpPr>
          <p:nvPr>
            <p:ph type="title"/>
          </p:nvPr>
        </p:nvSpPr>
        <p:spPr>
          <a:xfrm>
            <a:off x="6248400" y="76200"/>
            <a:ext cx="2819400" cy="838200"/>
          </a:xfrm>
        </p:spPr>
        <p:txBody>
          <a:bodyPr/>
          <a:lstStyle/>
          <a:p>
            <a:pPr algn="r"/>
            <a:r>
              <a:rPr lang="en-US" dirty="0" smtClean="0"/>
              <a:t>Field test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4953000" y="3824053"/>
            <a:ext cx="4164814" cy="3000042"/>
            <a:chOff x="4953000" y="3824053"/>
            <a:chExt cx="4164814" cy="300004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3000" y="3824053"/>
              <a:ext cx="4164814" cy="3000042"/>
            </a:xfrm>
            <a:prstGeom prst="rect">
              <a:avLst/>
            </a:prstGeom>
            <a:ln w="38100" cmpd="sng">
              <a:solidFill>
                <a:srgbClr val="4F81BD"/>
              </a:solidFill>
            </a:ln>
            <a:effectLst/>
          </p:spPr>
        </p:pic>
        <p:sp>
          <p:nvSpPr>
            <p:cNvPr id="37" name="Oval 36"/>
            <p:cNvSpPr/>
            <p:nvPr/>
          </p:nvSpPr>
          <p:spPr bwMode="auto">
            <a:xfrm>
              <a:off x="6096000" y="3962400"/>
              <a:ext cx="152400" cy="6096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6096000" y="4953000"/>
              <a:ext cx="152400" cy="5334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0" y="1295400"/>
            <a:ext cx="4493806" cy="5535580"/>
            <a:chOff x="0" y="1295400"/>
            <a:chExt cx="4493806" cy="553558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36" y="3703756"/>
              <a:ext cx="4453270" cy="3127224"/>
            </a:xfrm>
            <a:prstGeom prst="rect">
              <a:avLst/>
            </a:prstGeom>
            <a:ln w="38100" cmpd="sng">
              <a:solidFill>
                <a:srgbClr val="4F81BD"/>
              </a:solidFill>
            </a:ln>
          </p:spPr>
        </p:pic>
        <p:cxnSp>
          <p:nvCxnSpPr>
            <p:cNvPr id="32" name="Straight Connector 31"/>
            <p:cNvCxnSpPr/>
            <p:nvPr/>
          </p:nvCxnSpPr>
          <p:spPr>
            <a:xfrm flipH="1">
              <a:off x="0" y="1295400"/>
              <a:ext cx="1371600" cy="2438400"/>
            </a:xfrm>
            <a:prstGeom prst="line">
              <a:avLst/>
            </a:prstGeom>
            <a:ln w="28575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 bwMode="auto">
            <a:xfrm>
              <a:off x="1295400" y="5105400"/>
              <a:ext cx="228600" cy="4572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904083" y="1447800"/>
            <a:ext cx="1268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George Lee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6271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Tech-to-market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5" y="1066800"/>
            <a:ext cx="4835769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91" y="3733800"/>
            <a:ext cx="4721860" cy="2971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0" y="1981202"/>
            <a:ext cx="3196299" cy="830989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IoT</a:t>
            </a:r>
            <a:r>
              <a:rPr lang="en-US" sz="2400" dirty="0">
                <a:solidFill>
                  <a:srgbClr val="0000FF"/>
                </a:solidFill>
              </a:rPr>
              <a:t> has been growing</a:t>
            </a:r>
          </a:p>
          <a:p>
            <a:r>
              <a:rPr lang="en-US" sz="2400" dirty="0">
                <a:solidFill>
                  <a:srgbClr val="0000FF"/>
                </a:solidFill>
              </a:rPr>
              <a:t>at unprecedented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1204" y="4579205"/>
            <a:ext cx="2993119" cy="830989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Energy is the largest</a:t>
            </a:r>
          </a:p>
          <a:p>
            <a:r>
              <a:rPr lang="en-US" sz="2400" dirty="0">
                <a:solidFill>
                  <a:srgbClr val="0000FF"/>
                </a:solidFill>
              </a:rPr>
              <a:t>application for </a:t>
            </a:r>
            <a:r>
              <a:rPr lang="en-US" sz="2400" dirty="0" err="1">
                <a:solidFill>
                  <a:srgbClr val="0000FF"/>
                </a:solidFill>
              </a:rPr>
              <a:t>IoT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91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Tech-to-market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4"/>
            <a:ext cx="4267200" cy="2903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177779"/>
            <a:ext cx="4267200" cy="2680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67404" y="1905000"/>
            <a:ext cx="2539269" cy="1200320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SG IT software is</a:t>
            </a:r>
          </a:p>
          <a:p>
            <a:r>
              <a:rPr lang="en-US" sz="2400" dirty="0">
                <a:solidFill>
                  <a:srgbClr val="0000FF"/>
                </a:solidFill>
              </a:rPr>
              <a:t>already a multi-B</a:t>
            </a:r>
          </a:p>
          <a:p>
            <a:r>
              <a:rPr lang="en-US" sz="2400" dirty="0">
                <a:solidFill>
                  <a:srgbClr val="0000FF"/>
                </a:solidFill>
              </a:rPr>
              <a:t>market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1981200" y="3200400"/>
            <a:ext cx="4038600" cy="2895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753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1143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28194"/>
            <a:ext cx="4505386" cy="31523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21541"/>
            <a:ext cx="4252678" cy="830989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Risk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  <a:r>
              <a:rPr lang="en-US" sz="1600" dirty="0">
                <a:solidFill>
                  <a:srgbClr val="FFFFFF"/>
                </a:solidFill>
              </a:rPr>
              <a:t>active DERs introduce rapid random</a:t>
            </a:r>
          </a:p>
          <a:p>
            <a:r>
              <a:rPr lang="en-US" sz="1600" dirty="0">
                <a:solidFill>
                  <a:srgbClr val="FFFFFF"/>
                </a:solidFill>
              </a:rPr>
              <a:t>fluctuations in supply, demand, power quality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increasing risk of blackouts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24400" y="7203"/>
            <a:ext cx="4343400" cy="3193197"/>
            <a:chOff x="325057" y="3425792"/>
            <a:chExt cx="4343400" cy="3193197"/>
          </a:xfrm>
        </p:grpSpPr>
        <p:sp>
          <p:nvSpPr>
            <p:cNvPr id="16" name="TextBox 15"/>
            <p:cNvSpPr txBox="1"/>
            <p:nvPr/>
          </p:nvSpPr>
          <p:spPr>
            <a:xfrm>
              <a:off x="401257" y="3425792"/>
              <a:ext cx="426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CC00"/>
                  </a:solidFill>
                </a:rPr>
                <a:t>Opportunity</a:t>
              </a:r>
              <a:r>
                <a:rPr lang="en-US" sz="1600" dirty="0">
                  <a:solidFill>
                    <a:srgbClr val="000000"/>
                  </a:solidFill>
                </a:rPr>
                <a:t>: active DERs enables </a:t>
              </a:r>
              <a:r>
                <a:rPr lang="en-US" sz="1600" dirty="0" err="1">
                  <a:solidFill>
                    <a:srgbClr val="000000"/>
                  </a:solidFill>
                </a:rPr>
                <a:t>realtime</a:t>
              </a:r>
              <a:endParaRPr lang="en-US" sz="1600" dirty="0">
                <a:solidFill>
                  <a:srgbClr val="000000"/>
                </a:solidFill>
              </a:endParaRPr>
            </a:p>
            <a:p>
              <a:r>
                <a:rPr lang="en-US" sz="1600" dirty="0">
                  <a:solidFill>
                    <a:srgbClr val="000000"/>
                  </a:solidFill>
                </a:rPr>
                <a:t>dynamic network-wide feedback control,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improving robustness, security, efficiency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057" y="4343400"/>
              <a:ext cx="4343400" cy="2275589"/>
            </a:xfrm>
            <a:prstGeom prst="rect">
              <a:avLst/>
            </a:prstGeom>
          </p:spPr>
        </p:pic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199" y="3886200"/>
            <a:ext cx="2874539" cy="2059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4" y="5686479"/>
            <a:ext cx="1179489" cy="1019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846" y="3424539"/>
            <a:ext cx="8479146" cy="46165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Caltech research: distributed control of networked DERs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45943" y="4391565"/>
            <a:ext cx="6250421" cy="1323431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marL="285734" indent="-285734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Foundational  theory, practical algorithms, concrete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applications</a:t>
            </a:r>
          </a:p>
          <a:p>
            <a:pPr marL="285734" indent="-285734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Integrate engineering and economics</a:t>
            </a:r>
          </a:p>
          <a:p>
            <a:pPr marL="285734" indent="-285734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Active collaboration with industry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362200" y="6096000"/>
            <a:ext cx="6705600" cy="762000"/>
            <a:chOff x="1371600" y="6019800"/>
            <a:chExt cx="6705600" cy="762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14" y="6019800"/>
              <a:ext cx="1136489" cy="762000"/>
            </a:xfrm>
            <a:prstGeom prst="rect">
              <a:avLst/>
            </a:prstGeom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024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716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114" y="6200170"/>
              <a:ext cx="681086" cy="39305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39509" y="6240247"/>
              <a:ext cx="941747" cy="357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62714" y="6243498"/>
              <a:ext cx="332381" cy="33461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15653" y="6196923"/>
              <a:ext cx="434408" cy="43247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953000" y="6172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2386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1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select-template-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lect-template-1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97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97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elect-template-1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lect-template-1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lect-template-1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lect-template-1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elect-template-1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lect-template-1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elect-template-1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126464</TotalTime>
  <Words>4047</Words>
  <Application>Microsoft Macintosh PowerPoint</Application>
  <PresentationFormat>On-screen Show (4:3)</PresentationFormat>
  <Paragraphs>971</Paragraphs>
  <Slides>93</Slides>
  <Notes>84</Notes>
  <HiddenSlides>20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11_Profile</vt:lpstr>
      <vt:lpstr>5_Profile</vt:lpstr>
      <vt:lpstr>6_Profile</vt:lpstr>
      <vt:lpstr>7_Profile</vt:lpstr>
      <vt:lpstr>1_select-template-1</vt:lpstr>
      <vt:lpstr>8_Profile</vt:lpstr>
      <vt:lpstr>Photo Editor Photo</vt:lpstr>
      <vt:lpstr>Equation</vt:lpstr>
      <vt:lpstr>Chart</vt:lpstr>
      <vt:lpstr>Bitmap Image</vt:lpstr>
      <vt:lpstr>Control and Optimization  of Smart Grid </vt:lpstr>
      <vt:lpstr>rsrg</vt:lpstr>
      <vt:lpstr>rsrg</vt:lpstr>
      <vt:lpstr>Vision (20+ yrs)</vt:lpstr>
      <vt:lpstr>Mission</vt:lpstr>
      <vt:lpstr>Outline</vt:lpstr>
      <vt:lpstr>Watershed moment</vt:lpstr>
      <vt:lpstr>Watershed moment</vt:lpstr>
      <vt:lpstr>Four drivers</vt:lpstr>
      <vt:lpstr>Uncertainty</vt:lpstr>
      <vt:lpstr>PowerPoint Presentation</vt:lpstr>
      <vt:lpstr>PowerPoint Presentation</vt:lpstr>
      <vt:lpstr>PowerPoint Presentation</vt:lpstr>
      <vt:lpstr>Active DERs: implications</vt:lpstr>
      <vt:lpstr>Need for distributed control</vt:lpstr>
      <vt:lpstr>Key challenges</vt:lpstr>
      <vt:lpstr>Our research</vt:lpstr>
      <vt:lpstr>Outline</vt:lpstr>
      <vt:lpstr>Optimal power flow (OPF)</vt:lpstr>
      <vt:lpstr>Optimal power flow (OPF)</vt:lpstr>
      <vt:lpstr>Nonconvexity of OPF</vt:lpstr>
      <vt:lpstr>PowerPoint Presentation</vt:lpstr>
      <vt:lpstr>Bus injection model</vt:lpstr>
      <vt:lpstr>Bus injection model</vt:lpstr>
      <vt:lpstr>OPF: bus injection model</vt:lpstr>
      <vt:lpstr>OPF: bus injection model</vt:lpstr>
      <vt:lpstr>OPF: bus injection model</vt:lpstr>
      <vt:lpstr>Other features</vt:lpstr>
      <vt:lpstr>Semidefinite relaxations of OPF</vt:lpstr>
      <vt:lpstr>Basic idea</vt:lpstr>
      <vt:lpstr>Feasible set &amp; SDP</vt:lpstr>
      <vt:lpstr>Equivalent feasible sets</vt:lpstr>
      <vt:lpstr>Equivalent feasible sets </vt:lpstr>
      <vt:lpstr>Equivalent feasible sets </vt:lpstr>
      <vt:lpstr>Equivalent feasible sets </vt:lpstr>
      <vt:lpstr>Equivalent feasible sets </vt:lpstr>
      <vt:lpstr>Cycle condition</vt:lpstr>
      <vt:lpstr>Equivalent feasible sets</vt:lpstr>
      <vt:lpstr>Equivalent feasible sets</vt:lpstr>
      <vt:lpstr>Equivalent feasible sets </vt:lpstr>
      <vt:lpstr>Relaxations</vt:lpstr>
      <vt:lpstr>Relaxations</vt:lpstr>
      <vt:lpstr>Recap: semidef relaxations</vt:lpstr>
      <vt:lpstr>Examples</vt:lpstr>
      <vt:lpstr>Without PS: SDP vs SOCP</vt:lpstr>
      <vt:lpstr>Examples</vt:lpstr>
      <vt:lpstr>SOCP more efficient than SDP</vt:lpstr>
      <vt:lpstr>PowerPoint Presentation</vt:lpstr>
      <vt:lpstr>PowerPoint Presentation</vt:lpstr>
      <vt:lpstr>PowerPoint Presentation</vt:lpstr>
      <vt:lpstr>PowerPoint Presentation</vt:lpstr>
      <vt:lpstr>Summary of sufficient conds</vt:lpstr>
      <vt:lpstr>1.  QCQP over tree</vt:lpstr>
      <vt:lpstr>1.  Linear separability</vt:lpstr>
      <vt:lpstr>Implication on OPF</vt:lpstr>
      <vt:lpstr>2. Voltage upper bounds</vt:lpstr>
      <vt:lpstr>2. Voltage upper bounds</vt:lpstr>
      <vt:lpstr>2. Voltage upper bounds</vt:lpstr>
      <vt:lpstr>2. Voltage upper bounds</vt:lpstr>
      <vt:lpstr>2. Voltage upper bounds</vt:lpstr>
      <vt:lpstr>OPF: extensions</vt:lpstr>
      <vt:lpstr>Outline</vt:lpstr>
      <vt:lpstr>Motivation</vt:lpstr>
      <vt:lpstr>Motivation</vt:lpstr>
      <vt:lpstr>Frequency control</vt:lpstr>
      <vt:lpstr>Why load-side participation</vt:lpstr>
      <vt:lpstr>What is the potential</vt:lpstr>
      <vt:lpstr>PowerPoint Presentation</vt:lpstr>
      <vt:lpstr>How </vt:lpstr>
      <vt:lpstr>Literature: load-side control</vt:lpstr>
      <vt:lpstr>Our work</vt:lpstr>
      <vt:lpstr>Network model</vt:lpstr>
      <vt:lpstr>Dynamic model</vt:lpstr>
      <vt:lpstr>Dynamic model</vt:lpstr>
      <vt:lpstr>Dynamic model</vt:lpstr>
      <vt:lpstr>Load-side controller design</vt:lpstr>
      <vt:lpstr>Optimal load control (OLC)</vt:lpstr>
      <vt:lpstr>Optimal load control (OLC)</vt:lpstr>
      <vt:lpstr>Optimal load control (OLC)</vt:lpstr>
      <vt:lpstr>Distributed load control</vt:lpstr>
      <vt:lpstr>Distributed control architecture</vt:lpstr>
      <vt:lpstr>Load-side control works</vt:lpstr>
      <vt:lpstr>Simulations</vt:lpstr>
      <vt:lpstr>Primary control</vt:lpstr>
      <vt:lpstr>Recap</vt:lpstr>
      <vt:lpstr>Outline</vt:lpstr>
      <vt:lpstr>OPF research</vt:lpstr>
      <vt:lpstr>PowerPoint Presentation</vt:lpstr>
      <vt:lpstr>Testbed</vt:lpstr>
      <vt:lpstr>Field test</vt:lpstr>
      <vt:lpstr>Tech-to-market</vt:lpstr>
      <vt:lpstr>Tech-to-market</vt:lpstr>
      <vt:lpstr>PowerPoint Presentation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S Low</cp:lastModifiedBy>
  <cp:revision>1955</cp:revision>
  <dcterms:created xsi:type="dcterms:W3CDTF">2002-02-06T01:55:12Z</dcterms:created>
  <dcterms:modified xsi:type="dcterms:W3CDTF">2015-03-21T05:47:17Z</dcterms:modified>
</cp:coreProperties>
</file>